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7" r:id="rId3"/>
    <p:sldId id="256" r:id="rId4"/>
    <p:sldId id="384" r:id="rId5"/>
    <p:sldId id="292" r:id="rId6"/>
    <p:sldId id="386" r:id="rId7"/>
    <p:sldId id="368" r:id="rId8"/>
    <p:sldId id="389" r:id="rId9"/>
    <p:sldId id="388" r:id="rId10"/>
    <p:sldId id="387" r:id="rId11"/>
    <p:sldId id="390" r:id="rId12"/>
    <p:sldId id="394" r:id="rId13"/>
    <p:sldId id="393" r:id="rId14"/>
    <p:sldId id="392" r:id="rId15"/>
    <p:sldId id="399" r:id="rId16"/>
    <p:sldId id="341" r:id="rId17"/>
    <p:sldId id="405" r:id="rId18"/>
    <p:sldId id="398" r:id="rId19"/>
    <p:sldId id="400" r:id="rId20"/>
    <p:sldId id="263" r:id="rId21"/>
    <p:sldId id="402" r:id="rId22"/>
    <p:sldId id="264" r:id="rId23"/>
    <p:sldId id="274" r:id="rId24"/>
    <p:sldId id="281" r:id="rId25"/>
    <p:sldId id="265" r:id="rId26"/>
    <p:sldId id="266" r:id="rId27"/>
    <p:sldId id="267" r:id="rId28"/>
    <p:sldId id="268" r:id="rId29"/>
    <p:sldId id="408" r:id="rId30"/>
    <p:sldId id="283" r:id="rId31"/>
    <p:sldId id="284" r:id="rId32"/>
    <p:sldId id="406" r:id="rId33"/>
    <p:sldId id="269" r:id="rId34"/>
    <p:sldId id="282" r:id="rId35"/>
    <p:sldId id="409" r:id="rId36"/>
    <p:sldId id="275" r:id="rId37"/>
    <p:sldId id="276" r:id="rId38"/>
    <p:sldId id="373" r:id="rId39"/>
    <p:sldId id="407" r:id="rId40"/>
    <p:sldId id="404" r:id="rId41"/>
    <p:sldId id="403"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AEF5C9-045A-CA05-B07B-9C882FE07FD2}" v="403" dt="2024-11-26T10:29:13.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85" d="100"/>
          <a:sy n="85" d="100"/>
        </p:scale>
        <p:origin x="60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microsoft.com/office/2015/10/relationships/revisionInfo" Target="revisionInfo.xml"/><Relationship Id="rId50"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3F9E4-4FE9-41D0-A790-9DFF8E1AFE3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263B1C1-F021-4B7E-83A1-75819A194A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0131D7E-C8F1-440C-9A3C-1A12C9E06C02}"/>
              </a:ext>
            </a:extLst>
          </p:cNvPr>
          <p:cNvSpPr>
            <a:spLocks noGrp="1"/>
          </p:cNvSpPr>
          <p:nvPr>
            <p:ph type="dt" sz="half" idx="10"/>
          </p:nvPr>
        </p:nvSpPr>
        <p:spPr/>
        <p:txBody>
          <a:bodyPr/>
          <a:lstStyle/>
          <a:p>
            <a:fld id="{4ED241E4-5175-4360-8CEF-1B2E3419BEFD}" type="datetimeFigureOut">
              <a:rPr lang="nl-NL" smtClean="0"/>
              <a:t>26-11-2024</a:t>
            </a:fld>
            <a:endParaRPr lang="nl-NL"/>
          </a:p>
        </p:txBody>
      </p:sp>
      <p:sp>
        <p:nvSpPr>
          <p:cNvPr id="5" name="Tijdelijke aanduiding voor voettekst 4">
            <a:extLst>
              <a:ext uri="{FF2B5EF4-FFF2-40B4-BE49-F238E27FC236}">
                <a16:creationId xmlns:a16="http://schemas.microsoft.com/office/drawing/2014/main" id="{1DD915BF-5D4E-44FD-894F-B402C7D810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EEBFC2-CD02-4B99-B537-D1CA4E89C62F}"/>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49050139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57E661-B967-452E-A071-56766EF688F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AA721AC-6ECD-4F33-B8EF-4D03C08E06D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839338-E80A-446E-BF1F-5A8C24B812FE}"/>
              </a:ext>
            </a:extLst>
          </p:cNvPr>
          <p:cNvSpPr>
            <a:spLocks noGrp="1"/>
          </p:cNvSpPr>
          <p:nvPr>
            <p:ph type="dt" sz="half" idx="10"/>
          </p:nvPr>
        </p:nvSpPr>
        <p:spPr/>
        <p:txBody>
          <a:bodyPr/>
          <a:lstStyle/>
          <a:p>
            <a:fld id="{4ED241E4-5175-4360-8CEF-1B2E3419BEFD}" type="datetimeFigureOut">
              <a:rPr lang="nl-NL" smtClean="0"/>
              <a:t>26-11-2024</a:t>
            </a:fld>
            <a:endParaRPr lang="nl-NL"/>
          </a:p>
        </p:txBody>
      </p:sp>
      <p:sp>
        <p:nvSpPr>
          <p:cNvPr id="5" name="Tijdelijke aanduiding voor voettekst 4">
            <a:extLst>
              <a:ext uri="{FF2B5EF4-FFF2-40B4-BE49-F238E27FC236}">
                <a16:creationId xmlns:a16="http://schemas.microsoft.com/office/drawing/2014/main" id="{3DC7FB49-9F23-4278-A48D-5ABB1C95CB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5F7FAE-F82F-40BD-BE25-29F5F5FA295B}"/>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131624394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D5DD677-5F63-4D93-99F7-E721129E79A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6ADC1EE-34D1-487B-893D-351A7B64E41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32B243-CF96-450C-8ADE-CBBA269FBBC3}"/>
              </a:ext>
            </a:extLst>
          </p:cNvPr>
          <p:cNvSpPr>
            <a:spLocks noGrp="1"/>
          </p:cNvSpPr>
          <p:nvPr>
            <p:ph type="dt" sz="half" idx="10"/>
          </p:nvPr>
        </p:nvSpPr>
        <p:spPr/>
        <p:txBody>
          <a:bodyPr/>
          <a:lstStyle/>
          <a:p>
            <a:fld id="{4ED241E4-5175-4360-8CEF-1B2E3419BEFD}" type="datetimeFigureOut">
              <a:rPr lang="nl-NL" smtClean="0"/>
              <a:t>26-11-2024</a:t>
            </a:fld>
            <a:endParaRPr lang="nl-NL"/>
          </a:p>
        </p:txBody>
      </p:sp>
      <p:sp>
        <p:nvSpPr>
          <p:cNvPr id="5" name="Tijdelijke aanduiding voor voettekst 4">
            <a:extLst>
              <a:ext uri="{FF2B5EF4-FFF2-40B4-BE49-F238E27FC236}">
                <a16:creationId xmlns:a16="http://schemas.microsoft.com/office/drawing/2014/main" id="{89AC4D4D-3DD5-4590-A7E9-295CB3AC98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8C4664-9648-495D-B8E4-5D5E94854C0C}"/>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396305582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AE9F59DA-359E-4296-8DD4-75BD5FF5979F}" type="datetimeFigureOut">
              <a:rPr lang="nl-NL" smtClean="0"/>
              <a:pPr>
                <a:defRPr/>
              </a:pPr>
              <a:t>26-11-2024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72713D7-8606-4FA8-961B-EBB757B1A580}" type="slidenum">
              <a:rPr lang="nl-NL"/>
              <a:pPr>
                <a:defRPr/>
              </a:pPr>
              <a:t>‹nr.›</a:t>
            </a:fld>
            <a:endParaRPr lang="nl-NL"/>
          </a:p>
        </p:txBody>
      </p:sp>
    </p:spTree>
    <p:extLst>
      <p:ext uri="{BB962C8B-B14F-4D97-AF65-F5344CB8AC3E}">
        <p14:creationId xmlns:p14="http://schemas.microsoft.com/office/powerpoint/2010/main" val="342684338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5CD84E48-EEA2-4D70-A1D3-1C82871CEC98}" type="datetimeFigureOut">
              <a:rPr lang="nl-NL" smtClean="0"/>
              <a:pPr>
                <a:defRPr/>
              </a:pPr>
              <a:t>26-11-2024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720F49D5-716F-446B-8F6C-B5F9D3C8A781}" type="slidenum">
              <a:rPr lang="nl-NL"/>
              <a:pPr>
                <a:defRPr/>
              </a:pPr>
              <a:t>‹nr.›</a:t>
            </a:fld>
            <a:endParaRPr lang="nl-NL"/>
          </a:p>
        </p:txBody>
      </p:sp>
    </p:spTree>
    <p:extLst>
      <p:ext uri="{BB962C8B-B14F-4D97-AF65-F5344CB8AC3E}">
        <p14:creationId xmlns:p14="http://schemas.microsoft.com/office/powerpoint/2010/main" val="110407688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48F60294-A953-47A4-809E-466CF9E385C7}" type="datetimeFigureOut">
              <a:rPr lang="nl-NL" smtClean="0"/>
              <a:pPr>
                <a:defRPr/>
              </a:pPr>
              <a:t>26-11-2024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C890FF5-6026-4E67-885B-8602F8773C5D}" type="slidenum">
              <a:rPr lang="nl-NL"/>
              <a:pPr>
                <a:defRPr/>
              </a:pPr>
              <a:t>‹nr.›</a:t>
            </a:fld>
            <a:endParaRPr lang="nl-NL"/>
          </a:p>
        </p:txBody>
      </p:sp>
    </p:spTree>
    <p:extLst>
      <p:ext uri="{BB962C8B-B14F-4D97-AF65-F5344CB8AC3E}">
        <p14:creationId xmlns:p14="http://schemas.microsoft.com/office/powerpoint/2010/main" val="200129182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EB5B3AD2-4A6E-4201-A02E-FD737C2F9078}" type="datetimeFigureOut">
              <a:rPr lang="nl-NL" smtClean="0"/>
              <a:pPr>
                <a:defRPr/>
              </a:pPr>
              <a:t>26-11-2024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3F6A5D32-9059-4FFA-BAE5-48A4F46D1AD8}" type="slidenum">
              <a:rPr lang="nl-NL"/>
              <a:pPr>
                <a:defRPr/>
              </a:pPr>
              <a:t>‹nr.›</a:t>
            </a:fld>
            <a:endParaRPr lang="nl-NL"/>
          </a:p>
        </p:txBody>
      </p:sp>
    </p:spTree>
    <p:extLst>
      <p:ext uri="{BB962C8B-B14F-4D97-AF65-F5344CB8AC3E}">
        <p14:creationId xmlns:p14="http://schemas.microsoft.com/office/powerpoint/2010/main" val="184109224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A59F8998-D052-4537-A5E0-5878FAC644B7}" type="datetimeFigureOut">
              <a:rPr lang="nl-NL" smtClean="0"/>
              <a:pPr>
                <a:defRPr/>
              </a:pPr>
              <a:t>26-11-2024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AEDBA38A-D313-49D4-B38D-4C1D6328D051}" type="slidenum">
              <a:rPr lang="nl-NL"/>
              <a:pPr>
                <a:defRPr/>
              </a:pPr>
              <a:t>‹nr.›</a:t>
            </a:fld>
            <a:endParaRPr lang="nl-NL"/>
          </a:p>
        </p:txBody>
      </p:sp>
    </p:spTree>
    <p:extLst>
      <p:ext uri="{BB962C8B-B14F-4D97-AF65-F5344CB8AC3E}">
        <p14:creationId xmlns:p14="http://schemas.microsoft.com/office/powerpoint/2010/main" val="13429021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061B3F41-C121-428D-9706-15DBFCB5BDA8}" type="datetimeFigureOut">
              <a:rPr lang="nl-NL" smtClean="0"/>
              <a:pPr>
                <a:defRPr/>
              </a:pPr>
              <a:t>26-11-2024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6742C8FD-67D6-4327-9CCC-8BE03465888D}" type="slidenum">
              <a:rPr lang="nl-NL"/>
              <a:pPr>
                <a:defRPr/>
              </a:pPr>
              <a:t>‹nr.›</a:t>
            </a:fld>
            <a:endParaRPr lang="nl-NL"/>
          </a:p>
        </p:txBody>
      </p:sp>
    </p:spTree>
    <p:extLst>
      <p:ext uri="{BB962C8B-B14F-4D97-AF65-F5344CB8AC3E}">
        <p14:creationId xmlns:p14="http://schemas.microsoft.com/office/powerpoint/2010/main" val="160311325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25DD4DCA-AEA6-4C6D-97B4-35DDAD3E0529}" type="datetimeFigureOut">
              <a:rPr lang="nl-NL" smtClean="0"/>
              <a:pPr>
                <a:defRPr/>
              </a:pPr>
              <a:t>26-11-2024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1A3E136B-B2FB-4662-9219-A789B3EE932B}" type="slidenum">
              <a:rPr lang="nl-NL"/>
              <a:pPr>
                <a:defRPr/>
              </a:pPr>
              <a:t>‹nr.›</a:t>
            </a:fld>
            <a:endParaRPr lang="nl-NL"/>
          </a:p>
        </p:txBody>
      </p:sp>
    </p:spTree>
    <p:extLst>
      <p:ext uri="{BB962C8B-B14F-4D97-AF65-F5344CB8AC3E}">
        <p14:creationId xmlns:p14="http://schemas.microsoft.com/office/powerpoint/2010/main" val="386200559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17E3A30-807F-4D5B-850A-A143D93ED3BA}" type="datetimeFigureOut">
              <a:rPr lang="nl-NL" smtClean="0"/>
              <a:pPr>
                <a:defRPr/>
              </a:pPr>
              <a:t>26-11-2024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BD93130E-5C71-4327-931D-36FBC180D644}" type="slidenum">
              <a:rPr lang="nl-NL"/>
              <a:pPr>
                <a:defRPr/>
              </a:pPr>
              <a:t>‹nr.›</a:t>
            </a:fld>
            <a:endParaRPr lang="nl-NL"/>
          </a:p>
        </p:txBody>
      </p:sp>
    </p:spTree>
    <p:extLst>
      <p:ext uri="{BB962C8B-B14F-4D97-AF65-F5344CB8AC3E}">
        <p14:creationId xmlns:p14="http://schemas.microsoft.com/office/powerpoint/2010/main" val="269877257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A61FF-835F-4A54-A4E8-94D6F9F9622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B304E54-2327-4535-9EA0-821D09EDB97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155D51-FB11-416C-9474-DA59EF11F31B}"/>
              </a:ext>
            </a:extLst>
          </p:cNvPr>
          <p:cNvSpPr>
            <a:spLocks noGrp="1"/>
          </p:cNvSpPr>
          <p:nvPr>
            <p:ph type="dt" sz="half" idx="10"/>
          </p:nvPr>
        </p:nvSpPr>
        <p:spPr/>
        <p:txBody>
          <a:bodyPr/>
          <a:lstStyle/>
          <a:p>
            <a:fld id="{4ED241E4-5175-4360-8CEF-1B2E3419BEFD}" type="datetimeFigureOut">
              <a:rPr lang="nl-NL" smtClean="0"/>
              <a:t>26-11-2024</a:t>
            </a:fld>
            <a:endParaRPr lang="nl-NL"/>
          </a:p>
        </p:txBody>
      </p:sp>
      <p:sp>
        <p:nvSpPr>
          <p:cNvPr id="5" name="Tijdelijke aanduiding voor voettekst 4">
            <a:extLst>
              <a:ext uri="{FF2B5EF4-FFF2-40B4-BE49-F238E27FC236}">
                <a16:creationId xmlns:a16="http://schemas.microsoft.com/office/drawing/2014/main" id="{F770613C-C20F-46EE-B25B-5E79A6D748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868E157-A854-48E2-B97C-53048E20A27D}"/>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33988157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3CD6E04C-6947-4616-A7D4-4AFFB7F66842}" type="datetimeFigureOut">
              <a:rPr lang="nl-NL" smtClean="0"/>
              <a:pPr>
                <a:defRPr/>
              </a:pPr>
              <a:t>26-11-2024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1F82051F-16F7-4E89-951B-C07293BCFDB0}" type="slidenum">
              <a:rPr lang="nl-NL"/>
              <a:pPr>
                <a:defRPr/>
              </a:pPr>
              <a:t>‹nr.›</a:t>
            </a:fld>
            <a:endParaRPr lang="nl-NL"/>
          </a:p>
        </p:txBody>
      </p:sp>
    </p:spTree>
    <p:extLst>
      <p:ext uri="{BB962C8B-B14F-4D97-AF65-F5344CB8AC3E}">
        <p14:creationId xmlns:p14="http://schemas.microsoft.com/office/powerpoint/2010/main" val="352640221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941A11EF-6C5B-4BE2-8559-F35B712D0306}" type="datetimeFigureOut">
              <a:rPr lang="nl-NL" smtClean="0"/>
              <a:pPr>
                <a:defRPr/>
              </a:pPr>
              <a:t>26-11-2024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D07291D-AE73-4539-841C-32FA40068D79}" type="slidenum">
              <a:rPr lang="nl-NL"/>
              <a:pPr>
                <a:defRPr/>
              </a:pPr>
              <a:t>‹nr.›</a:t>
            </a:fld>
            <a:endParaRPr lang="nl-NL"/>
          </a:p>
        </p:txBody>
      </p:sp>
    </p:spTree>
    <p:extLst>
      <p:ext uri="{BB962C8B-B14F-4D97-AF65-F5344CB8AC3E}">
        <p14:creationId xmlns:p14="http://schemas.microsoft.com/office/powerpoint/2010/main" val="130952729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DDE66F71-7CBB-4E34-BAFD-5EFA66DCF59B}" type="datetimeFigureOut">
              <a:rPr lang="nl-NL" smtClean="0"/>
              <a:pPr>
                <a:defRPr/>
              </a:pPr>
              <a:t>26-11-2024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53A2206-41B2-4B39-9952-C3B3504C6974}" type="slidenum">
              <a:rPr lang="nl-NL"/>
              <a:pPr>
                <a:defRPr/>
              </a:pPr>
              <a:t>‹nr.›</a:t>
            </a:fld>
            <a:endParaRPr lang="nl-NL"/>
          </a:p>
        </p:txBody>
      </p:sp>
    </p:spTree>
    <p:extLst>
      <p:ext uri="{BB962C8B-B14F-4D97-AF65-F5344CB8AC3E}">
        <p14:creationId xmlns:p14="http://schemas.microsoft.com/office/powerpoint/2010/main" val="58367239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A9FD1-041B-4FD5-B4AF-412CA6B6709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FE304CE-9A9F-4179-9567-10D576045A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11D856C-0498-4586-BE2F-C246B5E8D64C}"/>
              </a:ext>
            </a:extLst>
          </p:cNvPr>
          <p:cNvSpPr>
            <a:spLocks noGrp="1"/>
          </p:cNvSpPr>
          <p:nvPr>
            <p:ph type="dt" sz="half" idx="10"/>
          </p:nvPr>
        </p:nvSpPr>
        <p:spPr/>
        <p:txBody>
          <a:bodyPr/>
          <a:lstStyle/>
          <a:p>
            <a:fld id="{4ED241E4-5175-4360-8CEF-1B2E3419BEFD}" type="datetimeFigureOut">
              <a:rPr lang="nl-NL" smtClean="0"/>
              <a:t>26-11-2024</a:t>
            </a:fld>
            <a:endParaRPr lang="nl-NL"/>
          </a:p>
        </p:txBody>
      </p:sp>
      <p:sp>
        <p:nvSpPr>
          <p:cNvPr id="5" name="Tijdelijke aanduiding voor voettekst 4">
            <a:extLst>
              <a:ext uri="{FF2B5EF4-FFF2-40B4-BE49-F238E27FC236}">
                <a16:creationId xmlns:a16="http://schemas.microsoft.com/office/drawing/2014/main" id="{0F74B780-1166-49E0-95CD-A771EDB7E4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AB4A39-FBD0-4AA6-8C7D-E1194AC36835}"/>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75722534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6473FF-A137-473D-AEC2-3EBF0E8F9BF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40FDC0C-1E2C-499D-99C7-40D6FA83F12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A8C7901-8983-447D-92FF-84CD1732A1F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6469E81-65C3-45EE-84DB-7367FEA8A6E7}"/>
              </a:ext>
            </a:extLst>
          </p:cNvPr>
          <p:cNvSpPr>
            <a:spLocks noGrp="1"/>
          </p:cNvSpPr>
          <p:nvPr>
            <p:ph type="dt" sz="half" idx="10"/>
          </p:nvPr>
        </p:nvSpPr>
        <p:spPr/>
        <p:txBody>
          <a:bodyPr/>
          <a:lstStyle/>
          <a:p>
            <a:fld id="{4ED241E4-5175-4360-8CEF-1B2E3419BEFD}" type="datetimeFigureOut">
              <a:rPr lang="nl-NL" smtClean="0"/>
              <a:t>26-11-2024</a:t>
            </a:fld>
            <a:endParaRPr lang="nl-NL"/>
          </a:p>
        </p:txBody>
      </p:sp>
      <p:sp>
        <p:nvSpPr>
          <p:cNvPr id="6" name="Tijdelijke aanduiding voor voettekst 5">
            <a:extLst>
              <a:ext uri="{FF2B5EF4-FFF2-40B4-BE49-F238E27FC236}">
                <a16:creationId xmlns:a16="http://schemas.microsoft.com/office/drawing/2014/main" id="{83483A8B-9040-4677-965F-A85A04F1178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654744B-2701-4DE0-A44F-924DCED16979}"/>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332919941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507E8-7CB9-4CC8-9ED3-C722C8CFD76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E5586D7-A59C-4460-8471-36D03C0E2B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EC1AAB4-3C0E-4BA6-B521-332670CE62D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3D8A82C-B0C5-4925-B462-1B4EA7D534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0E638E6-D328-4CC1-878F-FACBAD77E8A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3611FF7-4723-4933-9C12-B2AC9DA9F209}"/>
              </a:ext>
            </a:extLst>
          </p:cNvPr>
          <p:cNvSpPr>
            <a:spLocks noGrp="1"/>
          </p:cNvSpPr>
          <p:nvPr>
            <p:ph type="dt" sz="half" idx="10"/>
          </p:nvPr>
        </p:nvSpPr>
        <p:spPr/>
        <p:txBody>
          <a:bodyPr/>
          <a:lstStyle/>
          <a:p>
            <a:fld id="{4ED241E4-5175-4360-8CEF-1B2E3419BEFD}" type="datetimeFigureOut">
              <a:rPr lang="nl-NL" smtClean="0"/>
              <a:t>26-11-2024</a:t>
            </a:fld>
            <a:endParaRPr lang="nl-NL"/>
          </a:p>
        </p:txBody>
      </p:sp>
      <p:sp>
        <p:nvSpPr>
          <p:cNvPr id="8" name="Tijdelijke aanduiding voor voettekst 7">
            <a:extLst>
              <a:ext uri="{FF2B5EF4-FFF2-40B4-BE49-F238E27FC236}">
                <a16:creationId xmlns:a16="http://schemas.microsoft.com/office/drawing/2014/main" id="{38EF3D8D-B6A7-4ECF-8B5F-3821098C768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26F6BFF-64EE-4FDC-A1F2-AA85A74152F0}"/>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345148992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EDE14-4E90-4F3A-9527-A7389A79976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A92B0C9-4F59-4ADF-89A6-98F95E16DAAB}"/>
              </a:ext>
            </a:extLst>
          </p:cNvPr>
          <p:cNvSpPr>
            <a:spLocks noGrp="1"/>
          </p:cNvSpPr>
          <p:nvPr>
            <p:ph type="dt" sz="half" idx="10"/>
          </p:nvPr>
        </p:nvSpPr>
        <p:spPr/>
        <p:txBody>
          <a:bodyPr/>
          <a:lstStyle/>
          <a:p>
            <a:fld id="{4ED241E4-5175-4360-8CEF-1B2E3419BEFD}" type="datetimeFigureOut">
              <a:rPr lang="nl-NL" smtClean="0"/>
              <a:t>26-11-2024</a:t>
            </a:fld>
            <a:endParaRPr lang="nl-NL"/>
          </a:p>
        </p:txBody>
      </p:sp>
      <p:sp>
        <p:nvSpPr>
          <p:cNvPr id="4" name="Tijdelijke aanduiding voor voettekst 3">
            <a:extLst>
              <a:ext uri="{FF2B5EF4-FFF2-40B4-BE49-F238E27FC236}">
                <a16:creationId xmlns:a16="http://schemas.microsoft.com/office/drawing/2014/main" id="{CAC805E5-8947-4210-B52A-03171587AD2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98C8AC7-FA81-4A24-BE66-874C45A2162B}"/>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178976505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5F59667-5C32-473A-A2D4-D77802CD8A73}"/>
              </a:ext>
            </a:extLst>
          </p:cNvPr>
          <p:cNvSpPr>
            <a:spLocks noGrp="1"/>
          </p:cNvSpPr>
          <p:nvPr>
            <p:ph type="dt" sz="half" idx="10"/>
          </p:nvPr>
        </p:nvSpPr>
        <p:spPr/>
        <p:txBody>
          <a:bodyPr/>
          <a:lstStyle/>
          <a:p>
            <a:fld id="{4ED241E4-5175-4360-8CEF-1B2E3419BEFD}" type="datetimeFigureOut">
              <a:rPr lang="nl-NL" smtClean="0"/>
              <a:t>26-11-2024</a:t>
            </a:fld>
            <a:endParaRPr lang="nl-NL"/>
          </a:p>
        </p:txBody>
      </p:sp>
      <p:sp>
        <p:nvSpPr>
          <p:cNvPr id="3" name="Tijdelijke aanduiding voor voettekst 2">
            <a:extLst>
              <a:ext uri="{FF2B5EF4-FFF2-40B4-BE49-F238E27FC236}">
                <a16:creationId xmlns:a16="http://schemas.microsoft.com/office/drawing/2014/main" id="{80A17F9B-9122-4316-B88E-5536FD7DDF6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8EA3FB4-6687-47B4-A9A9-21961FAB3E56}"/>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220032140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1B03DE-AEE5-4E81-9A8E-386BF0A0C67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B16C341-BB54-4F85-AFF9-954D6D0BB9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87422C9-3CD9-49B4-B172-962A3B0309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AAD3CE5-4852-429B-A7E6-AD85D152866B}"/>
              </a:ext>
            </a:extLst>
          </p:cNvPr>
          <p:cNvSpPr>
            <a:spLocks noGrp="1"/>
          </p:cNvSpPr>
          <p:nvPr>
            <p:ph type="dt" sz="half" idx="10"/>
          </p:nvPr>
        </p:nvSpPr>
        <p:spPr/>
        <p:txBody>
          <a:bodyPr/>
          <a:lstStyle/>
          <a:p>
            <a:fld id="{4ED241E4-5175-4360-8CEF-1B2E3419BEFD}" type="datetimeFigureOut">
              <a:rPr lang="nl-NL" smtClean="0"/>
              <a:t>26-11-2024</a:t>
            </a:fld>
            <a:endParaRPr lang="nl-NL"/>
          </a:p>
        </p:txBody>
      </p:sp>
      <p:sp>
        <p:nvSpPr>
          <p:cNvPr id="6" name="Tijdelijke aanduiding voor voettekst 5">
            <a:extLst>
              <a:ext uri="{FF2B5EF4-FFF2-40B4-BE49-F238E27FC236}">
                <a16:creationId xmlns:a16="http://schemas.microsoft.com/office/drawing/2014/main" id="{561FD5CF-44A9-4267-B8AA-0C8D0CEAE41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4AF971D-F596-4787-BDA3-5506C816FFA6}"/>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35439696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B6DC7-3E8A-433B-A847-D9F7FC521D0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5A16063-3765-4875-9FF0-1F1EB8D69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F642BE5-AD7B-46E0-825B-9CDAE4094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44151FF-BA49-4D0C-8C2E-CBF1E88F6951}"/>
              </a:ext>
            </a:extLst>
          </p:cNvPr>
          <p:cNvSpPr>
            <a:spLocks noGrp="1"/>
          </p:cNvSpPr>
          <p:nvPr>
            <p:ph type="dt" sz="half" idx="10"/>
          </p:nvPr>
        </p:nvSpPr>
        <p:spPr/>
        <p:txBody>
          <a:bodyPr/>
          <a:lstStyle/>
          <a:p>
            <a:fld id="{4ED241E4-5175-4360-8CEF-1B2E3419BEFD}" type="datetimeFigureOut">
              <a:rPr lang="nl-NL" smtClean="0"/>
              <a:t>26-11-2024</a:t>
            </a:fld>
            <a:endParaRPr lang="nl-NL"/>
          </a:p>
        </p:txBody>
      </p:sp>
      <p:sp>
        <p:nvSpPr>
          <p:cNvPr id="6" name="Tijdelijke aanduiding voor voettekst 5">
            <a:extLst>
              <a:ext uri="{FF2B5EF4-FFF2-40B4-BE49-F238E27FC236}">
                <a16:creationId xmlns:a16="http://schemas.microsoft.com/office/drawing/2014/main" id="{1044260F-6A25-46CE-8A09-AE4BD02F8BF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29DC842-5CA5-4732-952F-4EC2F10F0D07}"/>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111716500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29DCCD2-4801-4CCB-ADE8-06D9E05088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B72094D-62B8-4995-AE15-3D93EF1F42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D4A2B0F-94C7-4292-8994-44E3CB5F45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D241E4-5175-4360-8CEF-1B2E3419BEFD}" type="datetimeFigureOut">
              <a:rPr lang="nl-NL" smtClean="0"/>
              <a:t>26-11-2024</a:t>
            </a:fld>
            <a:endParaRPr lang="nl-NL"/>
          </a:p>
        </p:txBody>
      </p:sp>
      <p:sp>
        <p:nvSpPr>
          <p:cNvPr id="5" name="Tijdelijke aanduiding voor voettekst 4">
            <a:extLst>
              <a:ext uri="{FF2B5EF4-FFF2-40B4-BE49-F238E27FC236}">
                <a16:creationId xmlns:a16="http://schemas.microsoft.com/office/drawing/2014/main" id="{8FFEA6A8-20D6-4B0E-B6ED-F31942414E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4052A2E-9AD2-4731-A432-6B4F0E814D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CDBF5-A158-4DB5-8088-6CD31782A1E7}" type="slidenum">
              <a:rPr lang="nl-NL" smtClean="0"/>
              <a:t>‹nr.›</a:t>
            </a:fld>
            <a:endParaRPr lang="nl-NL"/>
          </a:p>
        </p:txBody>
      </p:sp>
    </p:spTree>
    <p:extLst>
      <p:ext uri="{BB962C8B-B14F-4D97-AF65-F5344CB8AC3E}">
        <p14:creationId xmlns:p14="http://schemas.microsoft.com/office/powerpoint/2010/main" val="2628246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Tijdelijke aanduiding voor titel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6387" name="Tijdelijke aanduiding voor tekst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4960BAB-8CF5-4705-90AA-53452D0BF483}" type="datetimeFigureOut">
              <a:rPr lang="nl-NL" smtClean="0"/>
              <a:pPr>
                <a:defRPr/>
              </a:pPr>
              <a:t>26-11-2024</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A5147A5-BA3A-4838-85CD-C40C806371EC}" type="slidenum">
              <a:rPr lang="nl-NL"/>
              <a:pPr>
                <a:defRPr/>
              </a:pPr>
              <a:t>‹nr.›</a:t>
            </a:fld>
            <a:endParaRPr lang="nl-NL"/>
          </a:p>
        </p:txBody>
      </p:sp>
    </p:spTree>
    <p:extLst>
      <p:ext uri="{BB962C8B-B14F-4D97-AF65-F5344CB8AC3E}">
        <p14:creationId xmlns:p14="http://schemas.microsoft.com/office/powerpoint/2010/main" val="4074193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ultisignaal.nl/noord-midden-limburg/"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handreikingmelden.n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s://augeo.nl" TargetMode="External"/><Relationship Id="rId2" Type="http://schemas.openxmlformats.org/officeDocument/2006/relationships/hyperlink" Target="https://handreikingmelden.n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m.kromhout@gennep.n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p:cNvSpPr/>
          <p:nvPr/>
        </p:nvSpPr>
        <p:spPr>
          <a:xfrm>
            <a:off x="7881938" y="6357939"/>
            <a:ext cx="2786062" cy="357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400" dirty="0">
                <a:solidFill>
                  <a:prstClr val="white"/>
                </a:solidFill>
                <a:latin typeface="Calibri"/>
              </a:rPr>
              <a:t>www.multisignaal.nl</a:t>
            </a:r>
          </a:p>
        </p:txBody>
      </p:sp>
      <p:sp>
        <p:nvSpPr>
          <p:cNvPr id="11" name="Rectangle 2"/>
          <p:cNvSpPr>
            <a:spLocks noGrp="1" noChangeArrowheads="1"/>
          </p:cNvSpPr>
          <p:nvPr>
            <p:ph type="ctrTitle"/>
          </p:nvPr>
        </p:nvSpPr>
        <p:spPr>
          <a:xfrm>
            <a:off x="1847850" y="1268414"/>
            <a:ext cx="7772400" cy="1470025"/>
          </a:xfrm>
        </p:spPr>
        <p:txBody>
          <a:bodyPr rtlCol="0">
            <a:normAutofit fontScale="90000"/>
          </a:bodyPr>
          <a:lstStyle/>
          <a:p>
            <a:pPr fontAlgn="auto">
              <a:spcAft>
                <a:spcPts val="0"/>
              </a:spcAft>
              <a:defRPr/>
            </a:pPr>
            <a:r>
              <a:rPr lang="nl-NL" sz="5400" dirty="0">
                <a:latin typeface="+mn-lt"/>
                <a:ea typeface="Verdana" panose="020B0604030504040204" pitchFamily="34" charset="0"/>
                <a:cs typeface="Verdana" panose="020B0604030504040204" pitchFamily="34" charset="0"/>
              </a:rPr>
              <a:t>Verwijsindex</a:t>
            </a:r>
            <a:br>
              <a:rPr lang="nl-NL" sz="5400" dirty="0">
                <a:latin typeface="+mn-lt"/>
                <a:ea typeface="Verdana" panose="020B0604030504040204" pitchFamily="34" charset="0"/>
                <a:cs typeface="Verdana" panose="020B0604030504040204" pitchFamily="34" charset="0"/>
              </a:rPr>
            </a:br>
            <a:r>
              <a:rPr lang="nl-NL" sz="3200" i="1" dirty="0">
                <a:solidFill>
                  <a:prstClr val="black"/>
                </a:solidFill>
                <a:latin typeface="+mn-lt"/>
                <a:ea typeface="Open Sans" panose="020B0606030504020204" pitchFamily="34" charset="0"/>
                <a:cs typeface="Open Sans" panose="020B0606030504020204" pitchFamily="34" charset="0"/>
              </a:rPr>
              <a:t>Een digitaal hulpmiddel bij vroegsignalering</a:t>
            </a:r>
            <a:br>
              <a:rPr lang="nl-NL" sz="3200" i="1" dirty="0">
                <a:solidFill>
                  <a:prstClr val="black"/>
                </a:solidFill>
                <a:latin typeface="+mn-lt"/>
                <a:ea typeface="Open Sans" panose="020B0606030504020204" pitchFamily="34" charset="0"/>
                <a:cs typeface="Open Sans" panose="020B0606030504020204" pitchFamily="34" charset="0"/>
              </a:rPr>
            </a:br>
            <a:br>
              <a:rPr lang="nl-NL" sz="3200" i="1" dirty="0">
                <a:solidFill>
                  <a:prstClr val="black"/>
                </a:solidFill>
                <a:latin typeface="+mn-lt"/>
                <a:ea typeface="Open Sans" panose="020B0606030504020204" pitchFamily="34" charset="0"/>
                <a:cs typeface="Open Sans" panose="020B0606030504020204" pitchFamily="34" charset="0"/>
              </a:rPr>
            </a:br>
            <a:endParaRPr lang="nl-NL" sz="3600" i="1" dirty="0">
              <a:latin typeface="+mn-lt"/>
              <a:ea typeface="Verdana" panose="020B0604030504040204" pitchFamily="34" charset="0"/>
              <a:cs typeface="Verdana" panose="020B0604030504040204" pitchFamily="34" charset="0"/>
            </a:endParaRPr>
          </a:p>
        </p:txBody>
      </p:sp>
      <p:sp>
        <p:nvSpPr>
          <p:cNvPr id="1026" name="AutoShape 2"/>
          <p:cNvSpPr>
            <a:spLocks noChangeAspect="1" noChangeArrowheads="1"/>
          </p:cNvSpPr>
          <p:nvPr/>
        </p:nvSpPr>
        <p:spPr bwMode="auto">
          <a:xfrm>
            <a:off x="7745414" y="1"/>
            <a:ext cx="2922587" cy="1939925"/>
          </a:xfrm>
          <a:prstGeom prst="rect">
            <a:avLst/>
          </a:prstGeom>
          <a:noFill/>
        </p:spPr>
        <p:txBody>
          <a:bodyPr/>
          <a:lstStyle/>
          <a:p>
            <a:pPr fontAlgn="base">
              <a:spcBef>
                <a:spcPct val="0"/>
              </a:spcBef>
              <a:spcAft>
                <a:spcPct val="0"/>
              </a:spcAft>
            </a:pPr>
            <a:endParaRPr lang="nl-NL">
              <a:solidFill>
                <a:prstClr val="black"/>
              </a:solidFill>
              <a:latin typeface="Arial" charset="0"/>
            </a:endParaRPr>
          </a:p>
        </p:txBody>
      </p:sp>
      <p:pic>
        <p:nvPicPr>
          <p:cNvPr id="2" name="Afbeelding 1">
            <a:extLst>
              <a:ext uri="{FF2B5EF4-FFF2-40B4-BE49-F238E27FC236}">
                <a16:creationId xmlns:a16="http://schemas.microsoft.com/office/drawing/2014/main" id="{8513C70C-44F9-FB33-02D6-F3E8809011D0}"/>
              </a:ext>
            </a:extLst>
          </p:cNvPr>
          <p:cNvPicPr>
            <a:picLocks noChangeAspect="1"/>
          </p:cNvPicPr>
          <p:nvPr/>
        </p:nvPicPr>
        <p:blipFill>
          <a:blip r:embed="rId2"/>
          <a:stretch>
            <a:fillRect/>
          </a:stretch>
        </p:blipFill>
        <p:spPr>
          <a:xfrm>
            <a:off x="825656" y="3250267"/>
            <a:ext cx="4529956" cy="1212129"/>
          </a:xfrm>
          <a:prstGeom prst="rect">
            <a:avLst/>
          </a:prstGeom>
        </p:spPr>
      </p:pic>
      <p:sp>
        <p:nvSpPr>
          <p:cNvPr id="4" name="Rectangle 10">
            <a:extLst>
              <a:ext uri="{FF2B5EF4-FFF2-40B4-BE49-F238E27FC236}">
                <a16:creationId xmlns:a16="http://schemas.microsoft.com/office/drawing/2014/main" id="{C785BA27-B56E-474A-06B9-D81A539F4892}"/>
              </a:ext>
            </a:extLst>
          </p:cNvPr>
          <p:cNvSpPr txBox="1">
            <a:spLocks noChangeArrowheads="1"/>
          </p:cNvSpPr>
          <p:nvPr/>
        </p:nvSpPr>
        <p:spPr bwMode="auto">
          <a:xfrm>
            <a:off x="6095855" y="3163094"/>
            <a:ext cx="4383885" cy="129763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defRPr/>
            </a:pPr>
            <a:r>
              <a:rPr lang="nl-NL" sz="1800" i="1" dirty="0">
                <a:solidFill>
                  <a:schemeClr val="tx1"/>
                </a:solidFill>
                <a:latin typeface="Verdana" panose="020B0604030504040204" pitchFamily="34" charset="0"/>
                <a:ea typeface="Verdana" panose="020B0604030504040204" pitchFamily="34" charset="0"/>
                <a:cs typeface="Verdana" panose="020B0604030504040204" pitchFamily="34" charset="0"/>
              </a:rPr>
              <a:t>Marjo Kromhout van der Meer</a:t>
            </a:r>
          </a:p>
          <a:p>
            <a:pPr algn="l" fontAlgn="auto">
              <a:spcAft>
                <a:spcPts val="0"/>
              </a:spcAft>
              <a:defRPr/>
            </a:pPr>
            <a:r>
              <a:rPr lang="nl-NL" sz="1800" i="1" dirty="0">
                <a:solidFill>
                  <a:schemeClr val="tx1"/>
                </a:solidFill>
                <a:latin typeface="Verdana" panose="020B0604030504040204" pitchFamily="34" charset="0"/>
                <a:ea typeface="Verdana" panose="020B0604030504040204" pitchFamily="34" charset="0"/>
                <a:cs typeface="Verdana" panose="020B0604030504040204" pitchFamily="34" charset="0"/>
              </a:rPr>
              <a:t>(VIR Noord- &amp; Midden – Limburg)</a:t>
            </a:r>
          </a:p>
          <a:p>
            <a:pPr algn="l" fontAlgn="auto">
              <a:spcAft>
                <a:spcPts val="0"/>
              </a:spcAft>
              <a:defRPr/>
            </a:pPr>
            <a:r>
              <a:rPr lang="nl-NL" sz="1100" dirty="0">
                <a:hlinkClick r:id="rId3"/>
              </a:rPr>
              <a:t>De Verwijsindex Noord- &amp; Midden - Limburg - MULTIsignaal</a:t>
            </a:r>
            <a:endParaRPr lang="nl-NL" sz="1800" i="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Hoe zit het met……?</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178904"/>
            <a:ext cx="6906491" cy="6579705"/>
          </a:xfrm>
        </p:spPr>
        <p:txBody>
          <a:bodyPr anchor="ct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de professional in de Jeugdwet </a:t>
            </a:r>
            <a:r>
              <a:rPr kumimoji="0" lang="nl-NL" sz="2200" b="1" i="0" u="none" strike="noStrike" kern="1200" cap="none" spc="0" normalizeH="0" baseline="0" noProof="0" dirty="0">
                <a:ln>
                  <a:noFill/>
                </a:ln>
                <a:solidFill>
                  <a:prstClr val="black"/>
                </a:solidFill>
                <a:effectLst/>
                <a:uLnTx/>
                <a:uFillTx/>
                <a:latin typeface="Calibri" panose="020F0502020204030204"/>
                <a:ea typeface="+mn-ea"/>
                <a:cs typeface="+mn-cs"/>
              </a:rPr>
              <a:t>een signaleringsrecht</a:t>
            </a: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 hij een redelijk vermoeden heeft dat de jeugdige door een of meer (...) risico’s in de noodzakelijke condities voor een gezonde en veilige ontwikkeling naar volwassenheid daadwerkelijk wordt bedreigd”. </a:t>
            </a:r>
            <a:r>
              <a:rPr kumimoji="0" lang="nl-NL" sz="2200" b="0" i="0" u="sng" strike="noStrike" kern="1200" cap="none" spc="0" normalizeH="0" baseline="0" noProof="0" dirty="0">
                <a:ln>
                  <a:noFill/>
                </a:ln>
                <a:solidFill>
                  <a:prstClr val="black"/>
                </a:solidFill>
                <a:effectLst/>
                <a:uLnTx/>
                <a:uFillTx/>
                <a:latin typeface="Calibri" panose="020F0502020204030204"/>
                <a:ea typeface="+mn-ea"/>
                <a:cs typeface="+mn-cs"/>
              </a:rPr>
              <a:t>De Jeugdwet loopt tot 18 jaar, maar de Verwijsindex tot 23 jaar (verlengde Jeugdwet).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De zorgen op een of meer van de genoemde levensgebieden kunnen ertoe leiden dat een jongere </a:t>
            </a:r>
            <a:r>
              <a:rPr kumimoji="0" lang="nl-NL" sz="2200" b="1" i="0" u="none" strike="noStrike" kern="1200" cap="none" spc="0" normalizeH="0" baseline="0" noProof="0" dirty="0">
                <a:ln>
                  <a:noFill/>
                </a:ln>
                <a:solidFill>
                  <a:prstClr val="black"/>
                </a:solidFill>
                <a:effectLst/>
                <a:uLnTx/>
                <a:uFillTx/>
                <a:latin typeface="Calibri" panose="020F0502020204030204"/>
                <a:ea typeface="+mn-ea"/>
                <a:cs typeface="+mn-cs"/>
              </a:rPr>
              <a:t>belemmerd wordt in het veilig en gezond opgroeien</a:t>
            </a: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 Deze zorgen kunnen op het moment van signaleren spelen, maar het is ook mogelijk om te signaleren op basis van situaties en omstandigheden die de jongere in de toekomst kunnen beschadigen.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Dus: Informatie en TRANSPARANTIE naar ouders/jongeren</a:t>
            </a:r>
          </a:p>
          <a:p>
            <a:endParaRPr lang="nl-NL" sz="2400" dirty="0"/>
          </a:p>
        </p:txBody>
      </p:sp>
    </p:spTree>
    <p:extLst>
      <p:ext uri="{BB962C8B-B14F-4D97-AF65-F5344CB8AC3E}">
        <p14:creationId xmlns:p14="http://schemas.microsoft.com/office/powerpoint/2010/main" val="260859235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Criteria gebruik van de Verwijsindex</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319088"/>
            <a:ext cx="6906491" cy="6538912"/>
          </a:xfrm>
        </p:spPr>
        <p:txBody>
          <a:bodyPr anchor="ctr">
            <a:normAutofit/>
          </a:bodyPr>
          <a:lstStyle/>
          <a:p>
            <a:pPr marL="0" marR="0" lvl="0" indent="0" algn="just"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nl-NL" sz="2400" b="0" i="0" u="none" strike="noStrike" kern="1200" cap="none" spc="0" normalizeH="0" baseline="0" noProof="0" dirty="0">
                <a:ln>
                  <a:noFill/>
                </a:ln>
                <a:solidFill>
                  <a:srgbClr val="313537"/>
                </a:solidFill>
                <a:effectLst/>
                <a:uLnTx/>
                <a:uFillTx/>
                <a:latin typeface="Calibri" panose="020F0502020204030204"/>
                <a:ea typeface="+mn-ea"/>
                <a:cs typeface="+mn-cs"/>
              </a:rPr>
              <a:t>De inhoudelijke afweging is altijd afgeleid van de wettelijke kaders, die leidend zijn voor alle professionals die met de Verwijsindex werken. De toegepaste kaders zijn gebaseerd op:</a:t>
            </a:r>
          </a:p>
          <a:p>
            <a:pPr marL="228600" marR="0" lvl="0" indent="-228600"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nl-NL" sz="2400" b="1" i="0" u="none" strike="noStrike" kern="1200" cap="none" spc="0" normalizeH="0" baseline="0" noProof="0" dirty="0">
                <a:ln>
                  <a:noFill/>
                </a:ln>
                <a:solidFill>
                  <a:srgbClr val="313537"/>
                </a:solidFill>
                <a:effectLst/>
                <a:uLnTx/>
                <a:uFillTx/>
                <a:latin typeface="Calibri" panose="020F0502020204030204"/>
                <a:ea typeface="+mn-ea"/>
                <a:cs typeface="+mn-cs"/>
              </a:rPr>
              <a:t>De Jeugdwet:</a:t>
            </a:r>
            <a:r>
              <a:rPr kumimoji="0" lang="nl-NL" sz="2400" b="0" i="0" u="none" strike="noStrike" kern="1200" cap="none" spc="0" normalizeH="0" baseline="0" noProof="0" dirty="0">
                <a:ln>
                  <a:noFill/>
                </a:ln>
                <a:solidFill>
                  <a:srgbClr val="313537"/>
                </a:solidFill>
                <a:effectLst/>
                <a:uLnTx/>
                <a:uFillTx/>
                <a:latin typeface="Calibri" panose="020F0502020204030204"/>
                <a:ea typeface="+mn-ea"/>
                <a:cs typeface="+mn-cs"/>
              </a:rPr>
              <a:t> de Jeugdwet benoemd de situaties/ omstandigheden die kunnen leiden tot een signaal. Zie Afwegingskader handreiking:  </a:t>
            </a:r>
            <a:r>
              <a:rPr kumimoji="0" lang="nl-NL" sz="2400" b="0" i="0" u="none" strike="noStrike" kern="1200" cap="none" spc="0" normalizeH="0" baseline="0" noProof="0" dirty="0">
                <a:ln>
                  <a:noFill/>
                </a:ln>
                <a:solidFill>
                  <a:srgbClr val="313537"/>
                </a:solidFill>
                <a:effectLst/>
                <a:uLnTx/>
                <a:uFillTx/>
                <a:latin typeface="Calibri" panose="020F0502020204030204"/>
                <a:ea typeface="+mn-ea"/>
                <a:cs typeface="+mn-cs"/>
                <a:hlinkClick r:id="rId2"/>
              </a:rPr>
              <a:t>www.handreikingmelden.nl</a:t>
            </a:r>
            <a:r>
              <a:rPr kumimoji="0" lang="nl-NL" sz="2400" b="0" i="0" u="none" strike="noStrike" kern="1200" cap="none" spc="0" normalizeH="0" baseline="0" noProof="0" dirty="0">
                <a:ln>
                  <a:noFill/>
                </a:ln>
                <a:solidFill>
                  <a:srgbClr val="313537"/>
                </a:solidFill>
                <a:effectLst/>
                <a:uLnTx/>
                <a:uFillTx/>
                <a:latin typeface="Calibri" panose="020F0502020204030204"/>
                <a:ea typeface="+mn-ea"/>
                <a:cs typeface="+mn-cs"/>
              </a:rPr>
              <a:t>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nl-NL" sz="2400" b="1" i="0" u="none" strike="noStrike" kern="1200" cap="none" spc="0" normalizeH="0" baseline="0" noProof="0" dirty="0">
                <a:ln>
                  <a:noFill/>
                </a:ln>
                <a:solidFill>
                  <a:srgbClr val="313537"/>
                </a:solidFill>
                <a:effectLst/>
                <a:uLnTx/>
                <a:uFillTx/>
                <a:latin typeface="Calibri" panose="020F0502020204030204"/>
                <a:ea typeface="+mn-ea"/>
                <a:cs typeface="+mn-cs"/>
              </a:rPr>
              <a:t>Het type organisatie:</a:t>
            </a:r>
            <a:r>
              <a:rPr kumimoji="0" lang="nl-NL" sz="2400" b="0" i="0" u="none" strike="noStrike" kern="1200" cap="none" spc="0" normalizeH="0" baseline="0" noProof="0" dirty="0">
                <a:ln>
                  <a:noFill/>
                </a:ln>
                <a:solidFill>
                  <a:srgbClr val="313537"/>
                </a:solidFill>
                <a:effectLst/>
                <a:uLnTx/>
                <a:uFillTx/>
                <a:latin typeface="Calibri" panose="020F0502020204030204"/>
                <a:ea typeface="+mn-ea"/>
                <a:cs typeface="+mn-cs"/>
              </a:rPr>
              <a:t> wanneer een signaal wordt afgegeven kan gebaseerd worden op het type organisatie (basis, </a:t>
            </a:r>
            <a:r>
              <a:rPr kumimoji="0" lang="nl-NL" sz="2400" b="0" i="0" u="none" strike="noStrike" kern="1200" cap="none" spc="0" normalizeH="0" baseline="0" noProof="0" dirty="0" err="1">
                <a:ln>
                  <a:noFill/>
                </a:ln>
                <a:solidFill>
                  <a:srgbClr val="313537"/>
                </a:solidFill>
                <a:effectLst/>
                <a:uLnTx/>
                <a:uFillTx/>
                <a:latin typeface="Calibri" panose="020F0502020204030204"/>
                <a:ea typeface="+mn-ea"/>
                <a:cs typeface="+mn-cs"/>
              </a:rPr>
              <a:t>eerstelijn</a:t>
            </a:r>
            <a:r>
              <a:rPr kumimoji="0" lang="nl-NL" sz="2400" b="0" i="0" u="none" strike="noStrike" kern="1200" cap="none" spc="0" normalizeH="0" baseline="0" noProof="0" dirty="0">
                <a:ln>
                  <a:noFill/>
                </a:ln>
                <a:solidFill>
                  <a:srgbClr val="313537"/>
                </a:solidFill>
                <a:effectLst/>
                <a:uLnTx/>
                <a:uFillTx/>
                <a:latin typeface="Calibri" panose="020F0502020204030204"/>
                <a:ea typeface="+mn-ea"/>
                <a:cs typeface="+mn-cs"/>
              </a:rPr>
              <a:t>, </a:t>
            </a:r>
            <a:r>
              <a:rPr kumimoji="0" lang="nl-NL" sz="2400" b="0" i="0" u="none" strike="noStrike" kern="1200" cap="none" spc="0" normalizeH="0" baseline="0" noProof="0" dirty="0" err="1">
                <a:ln>
                  <a:noFill/>
                </a:ln>
                <a:solidFill>
                  <a:srgbClr val="313537"/>
                </a:solidFill>
                <a:effectLst/>
                <a:uLnTx/>
                <a:uFillTx/>
                <a:latin typeface="Calibri" panose="020F0502020204030204"/>
                <a:ea typeface="+mn-ea"/>
                <a:cs typeface="+mn-cs"/>
              </a:rPr>
              <a:t>tweedelijn</a:t>
            </a:r>
            <a:r>
              <a:rPr kumimoji="0" lang="nl-NL" sz="2400" b="0" i="0" u="none" strike="noStrike" kern="1200" cap="none" spc="0" normalizeH="0" baseline="0" noProof="0" dirty="0">
                <a:ln>
                  <a:noFill/>
                </a:ln>
                <a:solidFill>
                  <a:srgbClr val="313537"/>
                </a:solidFill>
                <a:effectLst/>
                <a:uLnTx/>
                <a:uFillTx/>
                <a:latin typeface="Calibri" panose="020F0502020204030204"/>
                <a:ea typeface="+mn-ea"/>
                <a:cs typeface="+mn-cs"/>
              </a:rPr>
              <a:t>)</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nl-NL" sz="2400" b="1" i="0" u="none" strike="noStrike" kern="1200" cap="none" spc="0" normalizeH="0" baseline="0" noProof="0" dirty="0">
                <a:ln>
                  <a:noFill/>
                </a:ln>
                <a:solidFill>
                  <a:srgbClr val="313537"/>
                </a:solidFill>
                <a:effectLst/>
                <a:uLnTx/>
                <a:uFillTx/>
                <a:latin typeface="Calibri" panose="020F0502020204030204"/>
                <a:ea typeface="+mn-ea"/>
                <a:cs typeface="+mn-cs"/>
              </a:rPr>
              <a:t>Het domein </a:t>
            </a:r>
            <a:r>
              <a:rPr kumimoji="0" lang="nl-NL" sz="2400" b="0" i="0" u="none" strike="noStrike" kern="1200" cap="none" spc="0" normalizeH="0" baseline="0" noProof="0" dirty="0">
                <a:ln>
                  <a:noFill/>
                </a:ln>
                <a:solidFill>
                  <a:srgbClr val="313537"/>
                </a:solidFill>
                <a:effectLst/>
                <a:uLnTx/>
                <a:uFillTx/>
                <a:latin typeface="Calibri" panose="020F0502020204030204"/>
                <a:ea typeface="+mn-ea"/>
                <a:cs typeface="+mn-cs"/>
              </a:rPr>
              <a:t>van de organisatie: het kader waarin de afweging plaats vindt is gebaseerd op het domein waarin je werkt.</a:t>
            </a:r>
          </a:p>
          <a:p>
            <a:pPr marL="0" marR="0" lvl="0" indent="0" algn="just"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nl-NL" sz="2400" b="0" i="0" u="none" strike="noStrike" kern="1200" cap="none" spc="0" normalizeH="0" baseline="0" noProof="0" dirty="0">
                <a:ln>
                  <a:noFill/>
                </a:ln>
                <a:solidFill>
                  <a:srgbClr val="313537"/>
                </a:solidFill>
                <a:effectLst/>
                <a:uLnTx/>
                <a:uFillTx/>
                <a:latin typeface="Calibri" panose="020F0502020204030204"/>
                <a:ea typeface="+mn-ea"/>
                <a:cs typeface="+mn-cs"/>
              </a:rPr>
              <a:t>   Vraag bij uw organisatie naar de eigen criteria!!</a:t>
            </a:r>
            <a:endParaRPr lang="nl-NL" sz="2400" b="0" i="0" u="none" strike="noStrike" kern="1200" cap="none" spc="0" normalizeH="0" baseline="0" noProof="0" dirty="0">
              <a:ln>
                <a:noFill/>
              </a:ln>
              <a:solidFill>
                <a:srgbClr val="313537"/>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nl-NL" sz="2400" dirty="0"/>
          </a:p>
        </p:txBody>
      </p:sp>
    </p:spTree>
    <p:extLst>
      <p:ext uri="{BB962C8B-B14F-4D97-AF65-F5344CB8AC3E}">
        <p14:creationId xmlns:p14="http://schemas.microsoft.com/office/powerpoint/2010/main" val="110972420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Werken met de Verwijsindex</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591344"/>
            <a:ext cx="6906491" cy="594756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0" i="0" u="sng" strike="noStrike" kern="1200" cap="none" spc="0" normalizeH="0" baseline="0" noProof="0" dirty="0">
                <a:ln>
                  <a:noFill/>
                </a:ln>
                <a:solidFill>
                  <a:prstClr val="black"/>
                </a:solidFill>
                <a:effectLst/>
                <a:uLnTx/>
                <a:uFillTx/>
                <a:latin typeface="Calibri" panose="020F0502020204030204"/>
                <a:ea typeface="+mn-ea"/>
                <a:cs typeface="+mn-cs"/>
              </a:rPr>
              <a:t>1. Informeren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Wanneer een professional een kind aan zich koppelt, moeten de betrokkenen worden geïnformeerd, zie animatiefilm </a:t>
            </a:r>
          </a:p>
          <a:p>
            <a:pPr marL="0" marR="0" lvl="0" indent="0" algn="l" defTabSz="914400" rtl="0" eaLnBrk="1" fontAlgn="auto" latinLnBrk="0" hangingPunct="1">
              <a:lnSpc>
                <a:spcPct val="90000"/>
              </a:lnSpc>
              <a:spcBef>
                <a:spcPts val="1000"/>
              </a:spcBef>
              <a:spcAft>
                <a:spcPts val="0"/>
              </a:spcAft>
              <a:buClrTx/>
              <a:buSzTx/>
              <a:buNone/>
              <a:tabLst/>
              <a:defRPr/>
            </a:pPr>
            <a:r>
              <a:rPr lang="nl-NL" sz="2000" dirty="0">
                <a:solidFill>
                  <a:prstClr val="black"/>
                </a:solidFill>
                <a:latin typeface="Calibri" panose="020F0502020204030204"/>
              </a:rPr>
              <a:t>    </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Gesprekstip!</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Ik ga uw kind aan mij koppelen in de Verwijsindex om aan andere professionals te laten zien dat ik betrokken ben bij uw kind.</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Zo ontstaat er een overzicht van alle betrokken partijen en kunnen we gemakkelijk overleggen met elkaar en met u.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Dan hoeft u niet telkens opnieuw uw verhaal te vertellen en komt er een plan voor uw gehele gezin.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0" i="0" u="sng" strike="noStrike" kern="1200" cap="none" spc="0" normalizeH="0" baseline="0" noProof="0" dirty="0">
                <a:ln>
                  <a:noFill/>
                </a:ln>
                <a:solidFill>
                  <a:prstClr val="black"/>
                </a:solidFill>
                <a:effectLst/>
                <a:uLnTx/>
                <a:uFillTx/>
                <a:latin typeface="Calibri" panose="020F0502020204030204"/>
                <a:ea typeface="+mn-ea"/>
                <a:cs typeface="+mn-cs"/>
              </a:rPr>
              <a:t>2. Signaleren:</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 het kind/jongere aan jou koppelen (voor maximaal 2 jaar actief en 5 jaar in historisch archief)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Via website of app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0" i="0" u="sng" strike="noStrike" kern="1200" cap="none" spc="0" normalizeH="0" baseline="0" noProof="0" dirty="0">
                <a:ln>
                  <a:noFill/>
                </a:ln>
                <a:solidFill>
                  <a:prstClr val="black"/>
                </a:solidFill>
                <a:effectLst/>
                <a:uLnTx/>
                <a:uFillTx/>
                <a:latin typeface="Calibri" panose="020F0502020204030204"/>
                <a:ea typeface="+mn-ea"/>
                <a:cs typeface="+mn-cs"/>
              </a:rPr>
              <a:t>3. Afstemming en regie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0" i="0" u="sng" strike="noStrike" kern="1200" cap="none" spc="0" normalizeH="0" baseline="0" noProof="0" dirty="0">
                <a:ln>
                  <a:noFill/>
                </a:ln>
                <a:solidFill>
                  <a:prstClr val="black"/>
                </a:solidFill>
                <a:effectLst/>
                <a:uLnTx/>
                <a:uFillTx/>
                <a:latin typeface="Calibri" panose="020F0502020204030204"/>
                <a:ea typeface="+mn-ea"/>
                <a:cs typeface="+mn-cs"/>
              </a:rPr>
              <a:t>4. Openheid en transparantie</a:t>
            </a:r>
          </a:p>
          <a:p>
            <a:endParaRPr lang="nl-NL" sz="2000" dirty="0"/>
          </a:p>
        </p:txBody>
      </p:sp>
    </p:spTree>
    <p:extLst>
      <p:ext uri="{BB962C8B-B14F-4D97-AF65-F5344CB8AC3E}">
        <p14:creationId xmlns:p14="http://schemas.microsoft.com/office/powerpoint/2010/main" val="264459783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Match</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226504"/>
            <a:ext cx="6906491" cy="6462532"/>
          </a:xfrm>
        </p:spPr>
        <p:txBody>
          <a:bodyPr anchor="ct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Als er een match ontstaat: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Je kunt een match krijgen op het kind zelf of op het gezin (gezinsmatch: let op gevoeligheden bij communicatie</a:t>
            </a:r>
            <a:r>
              <a:rPr lang="nl-NL" sz="2400" dirty="0">
                <a:solidFill>
                  <a:prstClr val="black"/>
                </a:solidFill>
                <a:latin typeface="Calibri" panose="020F0502020204030204"/>
              </a:rPr>
              <a:t>);</a:t>
            </a:r>
            <a:endParaRPr lang="nl-NL"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a:defRPr/>
            </a:pPr>
            <a:r>
              <a:rPr lang="nl-NL" sz="2400" dirty="0">
                <a:solidFill>
                  <a:prstClr val="black"/>
                </a:solidFill>
                <a:latin typeface="Calibri" panose="020F0502020204030204"/>
              </a:rPr>
              <a:t>B</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ericht in je mailbox</a:t>
            </a:r>
            <a:r>
              <a:rPr lang="nl-NL" sz="2400" dirty="0">
                <a:solidFill>
                  <a:prstClr val="black"/>
                </a:solidFill>
                <a:latin typeface="Calibri" panose="020F0502020204030204"/>
              </a:rPr>
              <a:t> van </a:t>
            </a:r>
            <a:r>
              <a:rPr lang="nl-NL" sz="2400" dirty="0" err="1">
                <a:solidFill>
                  <a:prstClr val="black"/>
                </a:solidFill>
                <a:latin typeface="Calibri" panose="020F0502020204030204"/>
              </a:rPr>
              <a:t>MULTIsignaal</a:t>
            </a:r>
            <a:r>
              <a:rPr lang="nl-NL" sz="2400" dirty="0">
                <a:solidFill>
                  <a:prstClr val="black"/>
                </a:solidFill>
                <a:latin typeface="Calibri" panose="020F0502020204030204"/>
              </a:rPr>
              <a:t>;</a:t>
            </a:r>
            <a:endParaRPr lang="nl-NL"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sz="2400" dirty="0">
                <a:solidFill>
                  <a:prstClr val="black"/>
                </a:solidFill>
                <a:latin typeface="Calibri" panose="020F0502020204030204"/>
              </a:rPr>
              <a:t>T</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e klikken op de matchende signalen, zie je de contactgegevens van de andere professional</a:t>
            </a:r>
            <a:r>
              <a:rPr lang="nl-NL" sz="2400" dirty="0">
                <a:solidFill>
                  <a:prstClr val="black"/>
                </a:solidFill>
                <a:latin typeface="Calibri" panose="020F0502020204030204"/>
              </a:rPr>
              <a:t>;</a:t>
            </a:r>
            <a:endParaRPr lang="nl-NL"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Afstemming met de matchpartners dient binnen vijf dagen (over en weer)na het optreden van de match plaats te vinden</a:t>
            </a:r>
            <a:r>
              <a:rPr lang="nl-NL" sz="2400" dirty="0">
                <a:solidFill>
                  <a:prstClr val="black"/>
                </a:solidFill>
                <a:latin typeface="Calibri" panose="020F0502020204030204"/>
              </a:rPr>
              <a:t>;</a:t>
            </a:r>
            <a:endParaRPr lang="nl-NL"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Is er contact/afstemming geweest? Rond af (vink aan in het systeem</a:t>
            </a:r>
            <a:r>
              <a:rPr lang="nl-NL" sz="2400" dirty="0">
                <a:solidFill>
                  <a:prstClr val="black"/>
                </a:solidFill>
                <a:latin typeface="Calibri" panose="020F0502020204030204"/>
              </a:rPr>
              <a:t>);</a:t>
            </a:r>
            <a:endParaRPr lang="nl-NL"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Is er een regisseur? </a:t>
            </a:r>
            <a:r>
              <a:rPr lang="nl-NL" sz="2400" dirty="0">
                <a:solidFill>
                  <a:prstClr val="black"/>
                </a:solidFill>
                <a:latin typeface="Calibri" panose="020F0502020204030204"/>
              </a:rPr>
              <a:t>Stem af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(Vink dit aan in het systeem</a:t>
            </a:r>
            <a:r>
              <a:rPr lang="nl-NL" sz="2400" dirty="0">
                <a:solidFill>
                  <a:prstClr val="black"/>
                </a:solidFill>
                <a:latin typeface="Calibri" panose="020F0502020204030204"/>
              </a:rPr>
              <a:t>);</a:t>
            </a:r>
            <a:endParaRPr lang="nl-NL"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Overleggen na een match valt buiten de Verwijsindex, maar </a:t>
            </a: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eigen privacyregels van de organisatie!</a:t>
            </a:r>
          </a:p>
          <a:p>
            <a:endParaRPr lang="nl-NL" sz="2400" dirty="0"/>
          </a:p>
        </p:txBody>
      </p:sp>
    </p:spTree>
    <p:extLst>
      <p:ext uri="{BB962C8B-B14F-4D97-AF65-F5344CB8AC3E}">
        <p14:creationId xmlns:p14="http://schemas.microsoft.com/office/powerpoint/2010/main" val="389281209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Verhuizingen</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591344"/>
            <a:ext cx="6906491" cy="5585619"/>
          </a:xfrm>
        </p:spPr>
        <p:txBody>
          <a:bodyPr anchor="ct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Van alle verhuizingen van kinderen wonend in deze regio worden wij op de hoogte gesteld!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Van de kinderen die buiten onze regio hierheen verhuizen nemen wij actief via de mail contact op om een snelle en warme overdracht naar deze regio mogelijk te maken.</a:t>
            </a:r>
          </a:p>
          <a:p>
            <a:endParaRPr lang="nl-NL" sz="2400" dirty="0"/>
          </a:p>
        </p:txBody>
      </p:sp>
    </p:spTree>
    <p:extLst>
      <p:ext uri="{BB962C8B-B14F-4D97-AF65-F5344CB8AC3E}">
        <p14:creationId xmlns:p14="http://schemas.microsoft.com/office/powerpoint/2010/main" val="209431514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http://ischrijf.files.wordpress.com/2012/07/het-nieuwe-samenwerken.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4192" y="1495637"/>
            <a:ext cx="2368352" cy="1776264"/>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775520" y="3933057"/>
            <a:ext cx="1944216" cy="615553"/>
          </a:xfrm>
          <a:prstGeom prst="rect">
            <a:avLst/>
          </a:prstGeom>
          <a:noFill/>
        </p:spPr>
        <p:txBody>
          <a:bodyPr wrap="square" rtlCol="0">
            <a:spAutoFit/>
          </a:bodyPr>
          <a:lstStyle/>
          <a:p>
            <a:pPr algn="ctr" fontAlgn="base">
              <a:spcBef>
                <a:spcPct val="0"/>
              </a:spcBef>
              <a:spcAft>
                <a:spcPct val="0"/>
              </a:spcAft>
            </a:pPr>
            <a:r>
              <a:rPr lang="nl-NL" sz="1600" b="1" dirty="0">
                <a:solidFill>
                  <a:prstClr val="black"/>
                </a:solidFill>
                <a:latin typeface="Verdana" panose="020B0604030504040204" pitchFamily="34" charset="0"/>
                <a:ea typeface="Verdana" panose="020B0604030504040204" pitchFamily="34" charset="0"/>
                <a:cs typeface="Verdana" panose="020B0604030504040204" pitchFamily="34" charset="0"/>
              </a:rPr>
              <a:t>Signaal afgeven</a:t>
            </a:r>
            <a:r>
              <a:rPr lang="nl-NL" b="1" dirty="0">
                <a:solidFill>
                  <a:prstClr val="black"/>
                </a:solidFill>
                <a:latin typeface="Arial" charset="0"/>
              </a:rPr>
              <a:t>	</a:t>
            </a:r>
          </a:p>
        </p:txBody>
      </p:sp>
      <p:sp>
        <p:nvSpPr>
          <p:cNvPr id="39" name="Tekstvak 38"/>
          <p:cNvSpPr txBox="1"/>
          <p:nvPr/>
        </p:nvSpPr>
        <p:spPr>
          <a:xfrm>
            <a:off x="4922640" y="3920947"/>
            <a:ext cx="1944216" cy="338554"/>
          </a:xfrm>
          <a:prstGeom prst="rect">
            <a:avLst/>
          </a:prstGeom>
          <a:noFill/>
        </p:spPr>
        <p:txBody>
          <a:bodyPr wrap="square" rtlCol="0">
            <a:spAutoFit/>
          </a:bodyPr>
          <a:lstStyle/>
          <a:p>
            <a:pPr algn="ctr" fontAlgn="base">
              <a:spcBef>
                <a:spcPct val="0"/>
              </a:spcBef>
              <a:spcAft>
                <a:spcPct val="0"/>
              </a:spcAft>
            </a:pPr>
            <a:r>
              <a:rPr lang="nl-NL" sz="1600" b="1" dirty="0">
                <a:solidFill>
                  <a:prstClr val="black"/>
                </a:solidFill>
                <a:latin typeface="Verdana" panose="020B0604030504040204" pitchFamily="34" charset="0"/>
                <a:ea typeface="Verdana" panose="020B0604030504040204" pitchFamily="34" charset="0"/>
                <a:cs typeface="Verdana" panose="020B0604030504040204" pitchFamily="34" charset="0"/>
              </a:rPr>
              <a:t>Match</a:t>
            </a:r>
          </a:p>
        </p:txBody>
      </p:sp>
      <p:sp>
        <p:nvSpPr>
          <p:cNvPr id="40" name="Tekstvak 39"/>
          <p:cNvSpPr txBox="1"/>
          <p:nvPr/>
        </p:nvSpPr>
        <p:spPr>
          <a:xfrm>
            <a:off x="8036260" y="3933056"/>
            <a:ext cx="1944216" cy="338554"/>
          </a:xfrm>
          <a:prstGeom prst="rect">
            <a:avLst/>
          </a:prstGeom>
          <a:noFill/>
        </p:spPr>
        <p:txBody>
          <a:bodyPr wrap="square" rtlCol="0">
            <a:spAutoFit/>
          </a:bodyPr>
          <a:lstStyle/>
          <a:p>
            <a:pPr algn="ctr" fontAlgn="base">
              <a:spcBef>
                <a:spcPct val="0"/>
              </a:spcBef>
              <a:spcAft>
                <a:spcPct val="0"/>
              </a:spcAft>
            </a:pPr>
            <a:r>
              <a:rPr lang="nl-NL" sz="1600" b="1" dirty="0">
                <a:solidFill>
                  <a:prstClr val="black"/>
                </a:solidFill>
                <a:latin typeface="Verdana" panose="020B0604030504040204" pitchFamily="34" charset="0"/>
                <a:ea typeface="Verdana" panose="020B0604030504040204" pitchFamily="34" charset="0"/>
                <a:cs typeface="Verdana" panose="020B0604030504040204" pitchFamily="34" charset="0"/>
              </a:rPr>
              <a:t>Samenwerken</a:t>
            </a:r>
          </a:p>
        </p:txBody>
      </p:sp>
      <p:sp>
        <p:nvSpPr>
          <p:cNvPr id="3" name="PIJL-RECHTS 2"/>
          <p:cNvSpPr/>
          <p:nvPr/>
        </p:nvSpPr>
        <p:spPr>
          <a:xfrm>
            <a:off x="4029427" y="3933056"/>
            <a:ext cx="865212" cy="3693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spcBef>
                <a:spcPct val="0"/>
              </a:spcBef>
              <a:spcAft>
                <a:spcPct val="0"/>
              </a:spcAft>
            </a:pPr>
            <a:endParaRPr lang="nl-NL">
              <a:solidFill>
                <a:prstClr val="white"/>
              </a:solidFill>
              <a:latin typeface="Calibri"/>
            </a:endParaRPr>
          </a:p>
        </p:txBody>
      </p:sp>
      <p:sp>
        <p:nvSpPr>
          <p:cNvPr id="43" name="PIJL-RECHTS 42"/>
          <p:cNvSpPr/>
          <p:nvPr/>
        </p:nvSpPr>
        <p:spPr>
          <a:xfrm>
            <a:off x="6866856" y="3920947"/>
            <a:ext cx="865212" cy="3693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spcBef>
                <a:spcPct val="0"/>
              </a:spcBef>
              <a:spcAft>
                <a:spcPct val="0"/>
              </a:spcAft>
            </a:pPr>
            <a:endParaRPr lang="nl-NL">
              <a:solidFill>
                <a:prstClr val="white"/>
              </a:solidFill>
              <a:latin typeface="Calibri"/>
            </a:endParaRPr>
          </a:p>
        </p:txBody>
      </p:sp>
      <p:sp>
        <p:nvSpPr>
          <p:cNvPr id="45" name="Tekstvak 44"/>
          <p:cNvSpPr txBox="1"/>
          <p:nvPr/>
        </p:nvSpPr>
        <p:spPr>
          <a:xfrm>
            <a:off x="1739516" y="4509120"/>
            <a:ext cx="2016224" cy="369332"/>
          </a:xfrm>
          <a:prstGeom prst="rect">
            <a:avLst/>
          </a:prstGeom>
          <a:noFill/>
        </p:spPr>
        <p:txBody>
          <a:bodyPr wrap="square" rtlCol="0">
            <a:spAutoFit/>
          </a:bodyPr>
          <a:lstStyle/>
          <a:p>
            <a:pPr algn="ctr" fontAlgn="base">
              <a:spcBef>
                <a:spcPct val="0"/>
              </a:spcBef>
              <a:spcAft>
                <a:spcPct val="0"/>
              </a:spcAft>
            </a:pPr>
            <a:r>
              <a:rPr lang="nl-NL" sz="16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nl-NL" sz="1600" dirty="0" err="1">
                <a:solidFill>
                  <a:prstClr val="black"/>
                </a:solidFill>
                <a:latin typeface="Verdana" panose="020B0604030504040204" pitchFamily="34" charset="0"/>
                <a:ea typeface="Verdana" panose="020B0604030504040204" pitchFamily="34" charset="0"/>
                <a:cs typeface="Verdana" panose="020B0604030504040204" pitchFamily="34" charset="0"/>
              </a:rPr>
              <a:t>vroegsignalering</a:t>
            </a:r>
            <a:r>
              <a:rPr lang="nl-NL" dirty="0">
                <a:solidFill>
                  <a:prstClr val="black"/>
                </a:solidFill>
                <a:latin typeface="Arial" charset="0"/>
              </a:rPr>
              <a:t>’</a:t>
            </a:r>
          </a:p>
        </p:txBody>
      </p:sp>
      <p:sp>
        <p:nvSpPr>
          <p:cNvPr id="46" name="Tekstvak 45"/>
          <p:cNvSpPr txBox="1"/>
          <p:nvPr/>
        </p:nvSpPr>
        <p:spPr>
          <a:xfrm>
            <a:off x="4922640" y="4509120"/>
            <a:ext cx="1944216" cy="369332"/>
          </a:xfrm>
          <a:prstGeom prst="rect">
            <a:avLst/>
          </a:prstGeom>
          <a:noFill/>
        </p:spPr>
        <p:txBody>
          <a:bodyPr wrap="square" rtlCol="0">
            <a:spAutoFit/>
          </a:bodyPr>
          <a:lstStyle/>
          <a:p>
            <a:pPr algn="ctr" fontAlgn="base">
              <a:spcBef>
                <a:spcPct val="0"/>
              </a:spcBef>
              <a:spcAft>
                <a:spcPct val="0"/>
              </a:spcAft>
            </a:pPr>
            <a:r>
              <a:rPr lang="nl-NL" dirty="0">
                <a:solidFill>
                  <a:prstClr val="black"/>
                </a:solidFill>
                <a:latin typeface="Arial" charset="0"/>
              </a:rPr>
              <a:t>‘</a:t>
            </a:r>
            <a:r>
              <a:rPr lang="nl-NL" sz="1600" dirty="0">
                <a:solidFill>
                  <a:prstClr val="black"/>
                </a:solidFill>
                <a:latin typeface="Verdana" panose="020B0604030504040204" pitchFamily="34" charset="0"/>
                <a:ea typeface="Verdana" panose="020B0604030504040204" pitchFamily="34" charset="0"/>
                <a:cs typeface="Verdana" panose="020B0604030504040204" pitchFamily="34" charset="0"/>
              </a:rPr>
              <a:t>verbinden</a:t>
            </a:r>
            <a:r>
              <a:rPr lang="nl-NL" dirty="0">
                <a:solidFill>
                  <a:prstClr val="black"/>
                </a:solidFill>
                <a:latin typeface="Arial" charset="0"/>
              </a:rPr>
              <a:t>’</a:t>
            </a:r>
          </a:p>
        </p:txBody>
      </p:sp>
      <p:sp>
        <p:nvSpPr>
          <p:cNvPr id="48" name="Tekstvak 47"/>
          <p:cNvSpPr txBox="1"/>
          <p:nvPr/>
        </p:nvSpPr>
        <p:spPr>
          <a:xfrm>
            <a:off x="8033756" y="4370621"/>
            <a:ext cx="1944216" cy="615553"/>
          </a:xfrm>
          <a:prstGeom prst="rect">
            <a:avLst/>
          </a:prstGeom>
          <a:noFill/>
        </p:spPr>
        <p:txBody>
          <a:bodyPr wrap="square" rtlCol="0">
            <a:spAutoFit/>
          </a:bodyPr>
          <a:lstStyle/>
          <a:p>
            <a:pPr algn="ctr" fontAlgn="base">
              <a:spcBef>
                <a:spcPct val="0"/>
              </a:spcBef>
              <a:spcAft>
                <a:spcPct val="0"/>
              </a:spcAft>
            </a:pPr>
            <a:r>
              <a:rPr lang="nl-NL" dirty="0">
                <a:solidFill>
                  <a:prstClr val="black"/>
                </a:solidFill>
                <a:latin typeface="Arial" charset="0"/>
              </a:rPr>
              <a:t>‘</a:t>
            </a:r>
            <a:r>
              <a:rPr lang="nl-NL" sz="1600" dirty="0">
                <a:solidFill>
                  <a:prstClr val="black"/>
                </a:solidFill>
                <a:latin typeface="Verdana" panose="020B0604030504040204" pitchFamily="34" charset="0"/>
                <a:ea typeface="Verdana" panose="020B0604030504040204" pitchFamily="34" charset="0"/>
                <a:cs typeface="Verdana" panose="020B0604030504040204" pitchFamily="34" charset="0"/>
              </a:rPr>
              <a:t>eenduidigheid in handelen’</a:t>
            </a:r>
          </a:p>
        </p:txBody>
      </p:sp>
      <p:pic>
        <p:nvPicPr>
          <p:cNvPr id="15368" name="Picture 8" descr="http://www.synergypartners.nl/sphome/sites/synergypartners.nl.start/files/gebruiker1/Partner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4374" y="1231516"/>
            <a:ext cx="2410089" cy="2592120"/>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https://vanderwolf.files.wordpress.com/2012/05/20120528_samenwerk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2277" y="1968649"/>
            <a:ext cx="2502711" cy="1501627"/>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www.nijmegencentraal.nl/wp-content/uploads/2011/07/signa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2276" y="2678187"/>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2"/>
          <p:cNvSpPr txBox="1">
            <a:spLocks noChangeArrowheads="1"/>
          </p:cNvSpPr>
          <p:nvPr/>
        </p:nvSpPr>
        <p:spPr>
          <a:xfrm>
            <a:off x="864065" y="5159129"/>
            <a:ext cx="9887974" cy="1075547"/>
          </a:xfrm>
          <a:prstGeom prst="rect">
            <a:avLst/>
          </a:prstGeom>
        </p:spPr>
        <p:txBody>
          <a:bodyPr anchor="ctr">
            <a:normAutofit/>
          </a:bodyPr>
          <a:lstStyle/>
          <a:p>
            <a:pPr algn="ctr">
              <a:spcBef>
                <a:spcPct val="0"/>
              </a:spcBef>
              <a:defRPr/>
            </a:pPr>
            <a:r>
              <a:rPr lang="nl-NL" sz="4000" dirty="0">
                <a:solidFill>
                  <a:prstClr val="black"/>
                </a:solidFill>
                <a:latin typeface="Verdana" panose="020B0604030504040204" pitchFamily="34" charset="0"/>
                <a:ea typeface="Verdana" panose="020B0604030504040204" pitchFamily="34" charset="0"/>
                <a:cs typeface="Verdana" panose="020B0604030504040204" pitchFamily="34" charset="0"/>
              </a:rPr>
              <a:t>DAT</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(je “</a:t>
            </a:r>
            <a:r>
              <a:rPr lang="nl-NL" sz="1500" dirty="0">
                <a:solidFill>
                  <a:prstClr val="black"/>
                </a:solidFill>
                <a:latin typeface="Verdana" panose="020B0604030504040204" pitchFamily="34" charset="0"/>
                <a:ea typeface="Verdana" panose="020B0604030504040204" pitchFamily="34" charset="0"/>
                <a:cs typeface="Verdana" panose="020B0604030504040204" pitchFamily="34" charset="0"/>
              </a:rPr>
              <a:t>zorgen” hebt en betrokken bent</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4000" dirty="0">
                <a:solidFill>
                  <a:prstClr val="black"/>
                </a:solidFill>
                <a:latin typeface="Verdana" panose="020B0604030504040204" pitchFamily="34" charset="0"/>
                <a:ea typeface="Verdana" panose="020B0604030504040204" pitchFamily="34" charset="0"/>
                <a:cs typeface="Verdana" panose="020B0604030504040204" pitchFamily="34" charset="0"/>
              </a:rPr>
              <a:t>niét WAT</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(en waarom je betrokken bent)</a:t>
            </a:r>
          </a:p>
        </p:txBody>
      </p:sp>
      <p:sp>
        <p:nvSpPr>
          <p:cNvPr id="16" name="Rectangle 2"/>
          <p:cNvSpPr txBox="1">
            <a:spLocks noChangeArrowheads="1"/>
          </p:cNvSpPr>
          <p:nvPr/>
        </p:nvSpPr>
        <p:spPr>
          <a:xfrm>
            <a:off x="2639617" y="27374"/>
            <a:ext cx="5781675" cy="1143000"/>
          </a:xfrm>
          <a:prstGeom prst="rect">
            <a:avLst/>
          </a:prstGeom>
        </p:spPr>
        <p:txBody>
          <a:bodyPr anchor="ctr">
            <a:noAutofit/>
          </a:bodyPr>
          <a:lstStyle/>
          <a:p>
            <a:pPr algn="ctr">
              <a:spcBef>
                <a:spcPct val="0"/>
              </a:spcBef>
              <a:defRPr/>
            </a:pPr>
            <a:r>
              <a:rPr lang="nl-NL" sz="4000" dirty="0">
                <a:solidFill>
                  <a:prstClr val="black"/>
                </a:solidFill>
                <a:latin typeface="Verdana" panose="020B0604030504040204" pitchFamily="34" charset="0"/>
                <a:ea typeface="Verdana" panose="020B0604030504040204" pitchFamily="34" charset="0"/>
                <a:cs typeface="Verdana" panose="020B0604030504040204" pitchFamily="34" charset="0"/>
              </a:rPr>
              <a:t>Verwijsindex: de basis</a:t>
            </a:r>
          </a:p>
        </p:txBody>
      </p:sp>
      <p:sp>
        <p:nvSpPr>
          <p:cNvPr id="5" name="Arc 20">
            <a:extLst>
              <a:ext uri="{FF2B5EF4-FFF2-40B4-BE49-F238E27FC236}">
                <a16:creationId xmlns:a16="http://schemas.microsoft.com/office/drawing/2014/main" id="{61638C57-6DE9-E253-755C-783BDE85E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2712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0"/>
                                  </p:iterate>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83890" y="1153572"/>
            <a:ext cx="3803344"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Verwijsindex versus Meldcode</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tekst 2">
            <a:extLst>
              <a:ext uri="{FF2B5EF4-FFF2-40B4-BE49-F238E27FC236}">
                <a16:creationId xmlns:a16="http://schemas.microsoft.com/office/drawing/2014/main" id="{C60F53E1-5AFF-D92D-ECFD-478C7367B0CD}"/>
              </a:ext>
            </a:extLst>
          </p:cNvPr>
          <p:cNvSpPr txBox="1">
            <a:spLocks/>
          </p:cNvSpPr>
          <p:nvPr/>
        </p:nvSpPr>
        <p:spPr bwMode="auto">
          <a:xfrm>
            <a:off x="4251644" y="461394"/>
            <a:ext cx="2140767" cy="101205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Font typeface="Arial" charset="0"/>
              <a:buNone/>
              <a:defRPr sz="2400" b="1" kern="1200">
                <a:solidFill>
                  <a:schemeClr val="tx1"/>
                </a:solidFill>
                <a:latin typeface="+mn-lt"/>
                <a:ea typeface="+mn-ea"/>
                <a:cs typeface="+mn-cs"/>
              </a:defRPr>
            </a:lvl1pPr>
            <a:lvl2pPr marL="457200" indent="0" algn="l" rtl="0" fontAlgn="base">
              <a:spcBef>
                <a:spcPct val="20000"/>
              </a:spcBef>
              <a:spcAft>
                <a:spcPct val="0"/>
              </a:spcAft>
              <a:buFont typeface="Arial" charset="0"/>
              <a:buNone/>
              <a:defRPr sz="2000" b="1" kern="1200">
                <a:solidFill>
                  <a:schemeClr val="tx1"/>
                </a:solidFill>
                <a:latin typeface="+mn-lt"/>
                <a:ea typeface="+mn-ea"/>
                <a:cs typeface="+mn-cs"/>
              </a:defRPr>
            </a:lvl2pPr>
            <a:lvl3pPr marL="914400" indent="0" algn="l" rtl="0" fontAlgn="base">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fontAlgn="base">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fontAlgn="base">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nl-NL" sz="2800" b="1" i="0" u="none" strike="noStrike" kern="1200" cap="none" spc="0" normalizeH="0" baseline="0" noProof="0" dirty="0">
                <a:ln>
                  <a:noFill/>
                </a:ln>
                <a:solidFill>
                  <a:sysClr val="windowText" lastClr="000000"/>
                </a:solidFill>
                <a:effectLst/>
                <a:uLnTx/>
                <a:uFillTx/>
                <a:latin typeface="Calibri"/>
                <a:ea typeface="+mn-ea"/>
                <a:cs typeface="+mn-cs"/>
              </a:rPr>
              <a:t>Verwijsindex</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nl-NL" sz="2800" dirty="0">
                <a:solidFill>
                  <a:sysClr val="windowText" lastClr="000000"/>
                </a:solidFill>
                <a:latin typeface="Calibri"/>
              </a:rPr>
              <a:t>(signaleren)</a:t>
            </a:r>
            <a:endParaRPr kumimoji="0" lang="nl-NL" sz="28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 name="Tijdelijke aanduiding voor tekst 4">
            <a:extLst>
              <a:ext uri="{FF2B5EF4-FFF2-40B4-BE49-F238E27FC236}">
                <a16:creationId xmlns:a16="http://schemas.microsoft.com/office/drawing/2014/main" id="{AE0A8738-D7D8-7DC2-8014-71CF2BC33B5C}"/>
              </a:ext>
            </a:extLst>
          </p:cNvPr>
          <p:cNvSpPr txBox="1">
            <a:spLocks/>
          </p:cNvSpPr>
          <p:nvPr/>
        </p:nvSpPr>
        <p:spPr bwMode="auto">
          <a:xfrm>
            <a:off x="8843777" y="578840"/>
            <a:ext cx="1496682" cy="894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Font typeface="Arial" charset="0"/>
              <a:buNone/>
              <a:defRPr sz="2400" b="1" kern="1200">
                <a:solidFill>
                  <a:schemeClr val="tx1"/>
                </a:solidFill>
                <a:latin typeface="+mn-lt"/>
                <a:ea typeface="+mn-ea"/>
                <a:cs typeface="+mn-cs"/>
              </a:defRPr>
            </a:lvl1pPr>
            <a:lvl2pPr marL="457200" indent="0" algn="l" rtl="0" fontAlgn="base">
              <a:spcBef>
                <a:spcPct val="20000"/>
              </a:spcBef>
              <a:spcAft>
                <a:spcPct val="0"/>
              </a:spcAft>
              <a:buFont typeface="Arial" charset="0"/>
              <a:buNone/>
              <a:defRPr sz="2000" b="1" kern="1200">
                <a:solidFill>
                  <a:schemeClr val="tx1"/>
                </a:solidFill>
                <a:latin typeface="+mn-lt"/>
                <a:ea typeface="+mn-ea"/>
                <a:cs typeface="+mn-cs"/>
              </a:defRPr>
            </a:lvl2pPr>
            <a:lvl3pPr marL="914400" indent="0" algn="l" rtl="0" fontAlgn="base">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fontAlgn="base">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fontAlgn="base">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nl-NL" sz="24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nl-NL" sz="2400" b="1" i="0" u="none" strike="noStrike" kern="1200" cap="none" spc="0" normalizeH="0" baseline="0" noProof="0" dirty="0">
                <a:ln>
                  <a:noFill/>
                </a:ln>
                <a:solidFill>
                  <a:sysClr val="windowText" lastClr="000000"/>
                </a:solidFill>
                <a:effectLst/>
                <a:uLnTx/>
                <a:uFillTx/>
                <a:latin typeface="Calibri"/>
                <a:ea typeface="+mn-ea"/>
                <a:cs typeface="+mn-cs"/>
              </a:rPr>
              <a:t>Meldcode</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nl-NL" dirty="0">
                <a:solidFill>
                  <a:sysClr val="windowText" lastClr="000000"/>
                </a:solidFill>
                <a:latin typeface="Calibri"/>
              </a:rPr>
              <a:t>(melden)</a:t>
            </a:r>
            <a:endParaRPr kumimoji="0" lang="nl-NL"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5" name="Tijdelijke aanduiding voor inhoud 3">
            <a:extLst>
              <a:ext uri="{FF2B5EF4-FFF2-40B4-BE49-F238E27FC236}">
                <a16:creationId xmlns:a16="http://schemas.microsoft.com/office/drawing/2014/main" id="{22775609-DC7B-58D3-730B-315D53C15EA2}"/>
              </a:ext>
            </a:extLst>
          </p:cNvPr>
          <p:cNvSpPr txBox="1">
            <a:spLocks/>
          </p:cNvSpPr>
          <p:nvPr/>
        </p:nvSpPr>
        <p:spPr bwMode="auto">
          <a:xfrm>
            <a:off x="3968076" y="1816273"/>
            <a:ext cx="4195336" cy="4083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defRPr/>
            </a:pPr>
            <a:r>
              <a:rPr kumimoji="0" lang="nl-NL" sz="2400" b="0" i="0" u="none" strike="noStrike" kern="1200" cap="none" spc="0" normalizeH="0" baseline="0" noProof="0" dirty="0">
                <a:ln>
                  <a:noFill/>
                </a:ln>
                <a:effectLst/>
                <a:uLnTx/>
                <a:uFillTx/>
                <a:latin typeface="Calibri"/>
                <a:ea typeface="+mn-ea"/>
                <a:cs typeface="+mn-cs"/>
              </a:rPr>
              <a:t>Preventief- vroeg stadium</a:t>
            </a:r>
            <a:endParaRPr lang="nl-NL" dirty="0">
              <a:ea typeface="Calibri"/>
              <a:cs typeface="Calibri"/>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a:ln>
                  <a:noFill/>
                </a:ln>
                <a:effectLst/>
                <a:uLnTx/>
                <a:uFillTx/>
                <a:latin typeface="Calibri"/>
                <a:ea typeface="+mn-ea"/>
                <a:cs typeface="+mn-cs"/>
              </a:rPr>
              <a:t>0-23 jaar</a:t>
            </a:r>
          </a:p>
          <a:p>
            <a:pPr>
              <a:buFont typeface="Arial" panose="020B0604020202020204" pitchFamily="34" charset="0"/>
              <a:buChar char="•"/>
              <a:defRPr/>
            </a:pPr>
            <a:r>
              <a:rPr kumimoji="0" lang="nl-NL" sz="2400" b="0" i="0" u="none" strike="noStrike" kern="1200" cap="none" spc="0" normalizeH="0" baseline="0" noProof="0" dirty="0">
                <a:ln>
                  <a:noFill/>
                </a:ln>
                <a:effectLst/>
                <a:uLnTx/>
                <a:uFillTx/>
                <a:latin typeface="Calibri"/>
                <a:ea typeface="+mn-ea"/>
                <a:cs typeface="+mn-cs"/>
              </a:rPr>
              <a:t>Meldrecht / </a:t>
            </a:r>
            <a:r>
              <a:rPr lang="nl-NL" dirty="0">
                <a:latin typeface="Calibri"/>
              </a:rPr>
              <a:t>Afwegen</a:t>
            </a:r>
            <a:endParaRPr lang="nl-NL" sz="1800" dirty="0">
              <a:latin typeface="Calibri"/>
            </a:endParaRPr>
          </a:p>
          <a:p>
            <a:pPr>
              <a:buFont typeface="Arial" panose="020B0604020202020204" pitchFamily="34" charset="0"/>
              <a:buChar char="•"/>
              <a:defRPr/>
            </a:pPr>
            <a:r>
              <a:rPr lang="nl-NL" dirty="0">
                <a:latin typeface="Calibri"/>
                <a:hlinkClick r:id="rId2">
                  <a:extLst>
                    <a:ext uri="{A12FA001-AC4F-418D-AE19-62706E023703}">
                      <ahyp:hlinkClr xmlns:ahyp="http://schemas.microsoft.com/office/drawing/2018/hyperlinkcolor" val="tx"/>
                    </a:ext>
                  </a:extLst>
                </a:hlinkClick>
              </a:rPr>
              <a:t>https://handreikingmelden</a:t>
            </a:r>
            <a:r>
              <a:rPr lang="nl-NL" dirty="0">
                <a:ea typeface="+mn-lt"/>
                <a:cs typeface="+mn-lt"/>
                <a:hlinkClick r:id="rId2">
                  <a:extLst>
                    <a:ext uri="{A12FA001-AC4F-418D-AE19-62706E023703}">
                      <ahyp:hlinkClr xmlns:ahyp="http://schemas.microsoft.com/office/drawing/2018/hyperlinkcolor" val="tx"/>
                    </a:ext>
                  </a:extLst>
                </a:hlinkClick>
              </a:rPr>
              <a:t>.nl</a:t>
            </a:r>
            <a:r>
              <a:rPr lang="nl-NL" dirty="0">
                <a:ea typeface="+mn-lt"/>
                <a:cs typeface="+mn-lt"/>
              </a:rPr>
              <a:t>   </a:t>
            </a:r>
            <a:endParaRPr lang="nl-NL" dirty="0">
              <a:latin typeface="Calibri"/>
              <a:ea typeface="Calibri"/>
              <a:cs typeface="Calibri"/>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a:ln>
                  <a:noFill/>
                </a:ln>
                <a:effectLst/>
                <a:uLnTx/>
                <a:uFillTx/>
                <a:latin typeface="Calibri"/>
                <a:ea typeface="+mn-ea"/>
                <a:cs typeface="+mn-cs"/>
              </a:rPr>
              <a:t>Afgeven signaal/kind aan mij koppelen</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a:ln>
                  <a:noFill/>
                </a:ln>
                <a:effectLst/>
                <a:uLnTx/>
                <a:uFillTx/>
                <a:latin typeface="Calibri"/>
                <a:ea typeface="+mn-ea"/>
                <a:cs typeface="+mn-cs"/>
              </a:rPr>
              <a:t>Samenwerkingsinstrument</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a:ln>
                  <a:noFill/>
                </a:ln>
                <a:effectLst/>
                <a:uLnTx/>
                <a:uFillTx/>
                <a:latin typeface="Calibri"/>
                <a:ea typeface="+mn-ea"/>
                <a:cs typeface="+mn-cs"/>
              </a:rPr>
              <a:t>Kind check</a:t>
            </a:r>
          </a:p>
        </p:txBody>
      </p:sp>
      <p:sp>
        <p:nvSpPr>
          <p:cNvPr id="7" name="Tijdelijke aanduiding voor inhoud 5">
            <a:extLst>
              <a:ext uri="{FF2B5EF4-FFF2-40B4-BE49-F238E27FC236}">
                <a16:creationId xmlns:a16="http://schemas.microsoft.com/office/drawing/2014/main" id="{FEAF2B05-3C13-AACE-8204-49FD1C76331F}"/>
              </a:ext>
            </a:extLst>
          </p:cNvPr>
          <p:cNvSpPr txBox="1">
            <a:spLocks/>
          </p:cNvSpPr>
          <p:nvPr/>
        </p:nvSpPr>
        <p:spPr bwMode="auto">
          <a:xfrm>
            <a:off x="8499083" y="1816274"/>
            <a:ext cx="3682752" cy="4586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Bij vermoedens KM&amp;HG</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nl-NL" dirty="0">
                <a:solidFill>
                  <a:sysClr val="windowText" lastClr="000000"/>
                </a:solidFill>
                <a:latin typeface="Calibri"/>
              </a:rPr>
              <a:t>-</a:t>
            </a: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0-100</a:t>
            </a:r>
            <a:r>
              <a:rPr lang="nl-NL" dirty="0">
                <a:solidFill>
                  <a:sysClr val="windowText" lastClr="000000"/>
                </a:solidFill>
                <a:latin typeface="Calibri"/>
              </a:rPr>
              <a:t>+</a:t>
            </a: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 jaar</a:t>
            </a:r>
            <a:endParaRPr lang="nl-NL" sz="2400" b="0" i="0" u="none" strike="noStrike" kern="1200" cap="none" spc="0" normalizeH="0" baseline="0" noProof="0" dirty="0">
              <a:ln>
                <a:noFill/>
              </a:ln>
              <a:solidFill>
                <a:sysClr val="windowText" lastClr="000000"/>
              </a:solidFill>
              <a:effectLst/>
              <a:uLnTx/>
              <a:uFillTx/>
              <a:latin typeface="Calibri"/>
              <a:ea typeface="Calibri"/>
              <a:cs typeface="Calibri"/>
            </a:endParaRPr>
          </a:p>
          <a:p>
            <a:pPr>
              <a:defRPr/>
            </a:pPr>
            <a:r>
              <a:rPr lang="nl-NL" dirty="0">
                <a:solidFill>
                  <a:sysClr val="windowText" lastClr="000000"/>
                </a:solidFill>
                <a:latin typeface="Calibri"/>
              </a:rPr>
              <a:t>Meldrecht</a:t>
            </a:r>
          </a:p>
          <a:p>
            <a:pPr>
              <a:defRPr/>
            </a:pP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5 </a:t>
            </a:r>
            <a:r>
              <a:rPr lang="nl-NL" dirty="0">
                <a:solidFill>
                  <a:sysClr val="windowText" lastClr="000000"/>
                </a:solidFill>
                <a:latin typeface="Calibri"/>
              </a:rPr>
              <a:t>stappen</a:t>
            </a:r>
            <a:endParaRPr lang="nl-NL" dirty="0">
              <a:solidFill>
                <a:sysClr val="windowText" lastClr="000000"/>
              </a:solidFill>
              <a:latin typeface="Calibri"/>
              <a:ea typeface="Calibri"/>
              <a:cs typeface="Calibri"/>
            </a:endParaRPr>
          </a:p>
          <a:p>
            <a:pPr>
              <a:defRPr/>
            </a:pPr>
            <a:r>
              <a:rPr lang="nl-NL" dirty="0">
                <a:solidFill>
                  <a:sysClr val="windowText" lastClr="000000"/>
                </a:solidFill>
                <a:latin typeface="Calibri"/>
                <a:ea typeface="Calibri"/>
                <a:cs typeface="Calibri"/>
                <a:hlinkClick r:id="rId3"/>
              </a:rPr>
              <a:t>https://augeo.nl</a:t>
            </a:r>
            <a:r>
              <a:rPr lang="nl-NL" dirty="0">
                <a:solidFill>
                  <a:sysClr val="windowText" lastClr="000000"/>
                </a:solidFill>
                <a:latin typeface="Calibri"/>
                <a:ea typeface="Calibri"/>
                <a:cs typeface="Calibri"/>
              </a:rPr>
              <a:t> </a:t>
            </a:r>
          </a:p>
          <a:p>
            <a:pPr>
              <a:defRPr/>
            </a:pPr>
            <a:r>
              <a:rPr lang="nl-NL" dirty="0">
                <a:solidFill>
                  <a:sysClr val="windowText" lastClr="000000"/>
                </a:solidFill>
                <a:latin typeface="Calibri"/>
                <a:ea typeface="Calibri"/>
                <a:cs typeface="Calibri"/>
              </a:rPr>
              <a:t>Stap 2 Signaal afgeven in VIR</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Opschalingsinstrument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Kind check</a:t>
            </a:r>
          </a:p>
        </p:txBody>
      </p:sp>
      <p:sp>
        <p:nvSpPr>
          <p:cNvPr id="8" name="Pijl: rechts 7">
            <a:extLst>
              <a:ext uri="{FF2B5EF4-FFF2-40B4-BE49-F238E27FC236}">
                <a16:creationId xmlns:a16="http://schemas.microsoft.com/office/drawing/2014/main" id="{93635314-939D-D7D1-BF80-4FE555511387}"/>
              </a:ext>
            </a:extLst>
          </p:cNvPr>
          <p:cNvSpPr/>
          <p:nvPr/>
        </p:nvSpPr>
        <p:spPr>
          <a:xfrm>
            <a:off x="8113851" y="3920073"/>
            <a:ext cx="434652" cy="576064"/>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8335946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Wat kan de Verwijsindex voor jou betekenen?</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149087"/>
            <a:ext cx="6906491" cy="6539947"/>
          </a:xfrm>
        </p:spPr>
        <p:txBody>
          <a:bodyPr anchor="ct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De Verwijsindex is ontwikkeld om in een vroeg stadium het netwerk van professionals rondom jongeren in kaart te brengen, om escalatie van problemen in de toekomst te voorkomen.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Om onderling overleg te stimuleren.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Een systeem als de Verwijsindex is noodzakelijk omdat uit ervaring blijkt dat het netwerk niet altijd goed in beeld is, hierdoor missen professionals soms belangrijke informatie en zijn interventies niet optimaal. (</a:t>
            </a:r>
            <a:r>
              <a:rPr kumimoji="0" lang="nl-NL" sz="2400" b="0" i="1" u="none" strike="noStrike" kern="1200" cap="none" spc="0" normalizeH="0" baseline="0" noProof="0" dirty="0">
                <a:ln>
                  <a:noFill/>
                </a:ln>
                <a:solidFill>
                  <a:prstClr val="black"/>
                </a:solidFill>
                <a:effectLst/>
                <a:uLnTx/>
                <a:uFillTx/>
                <a:latin typeface="Calibri" panose="020F0502020204030204"/>
                <a:ea typeface="+mn-ea"/>
                <a:cs typeface="+mn-cs"/>
              </a:rPr>
              <a:t>Je weet niet wat je niet weet en ook het historisch perspectief kan zeer waardevolle informatie opleveren.)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Het is ook de enige plek waar professionals uit andere domeinen hun betrokkenheid kunnen tonen.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Het systeem bevat alleen DAT informatie en geen WAT en WAAROM.</a:t>
            </a:r>
          </a:p>
          <a:p>
            <a:endParaRPr lang="nl-NL" sz="2400" dirty="0"/>
          </a:p>
        </p:txBody>
      </p:sp>
    </p:spTree>
    <p:extLst>
      <p:ext uri="{BB962C8B-B14F-4D97-AF65-F5344CB8AC3E}">
        <p14:creationId xmlns:p14="http://schemas.microsoft.com/office/powerpoint/2010/main" val="171438562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70F9F3-B662-6C09-0921-E388ECE3A989}"/>
              </a:ext>
            </a:extLst>
          </p:cNvPr>
          <p:cNvSpPr>
            <a:spLocks noGrp="1"/>
          </p:cNvSpPr>
          <p:nvPr>
            <p:ph type="title"/>
          </p:nvPr>
        </p:nvSpPr>
        <p:spPr>
          <a:xfrm>
            <a:off x="219002" y="1578875"/>
            <a:ext cx="3200400" cy="4461163"/>
          </a:xfrm>
        </p:spPr>
        <p:txBody>
          <a:bodyPr>
            <a:normAutofit/>
          </a:bodyPr>
          <a:lstStyle/>
          <a:p>
            <a:br>
              <a:rPr lang="nl-NL" dirty="0">
                <a:solidFill>
                  <a:srgbClr val="FFFFFF"/>
                </a:solidFill>
              </a:rPr>
            </a:br>
            <a:br>
              <a:rPr lang="nl-NL" dirty="0">
                <a:solidFill>
                  <a:srgbClr val="FFFFFF"/>
                </a:solidFill>
              </a:rPr>
            </a:br>
            <a:br>
              <a:rPr lang="nl-NL" dirty="0">
                <a:solidFill>
                  <a:srgbClr val="FFFFFF"/>
                </a:solidFill>
              </a:rPr>
            </a:br>
            <a:br>
              <a:rPr lang="nl-NL" dirty="0">
                <a:solidFill>
                  <a:srgbClr val="FFFFFF"/>
                </a:solidFill>
              </a:rPr>
            </a:br>
            <a:r>
              <a:rPr lang="nl-NL" dirty="0">
                <a:solidFill>
                  <a:srgbClr val="FFFFFF"/>
                </a:solidFill>
              </a:rPr>
              <a:t>Landelijke ontwikkeling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FFE27862-3161-4407-A638-282E1ED48B74}"/>
              </a:ext>
            </a:extLst>
          </p:cNvPr>
          <p:cNvSpPr>
            <a:spLocks noGrp="1"/>
          </p:cNvSpPr>
          <p:nvPr>
            <p:ph idx="1"/>
          </p:nvPr>
        </p:nvSpPr>
        <p:spPr>
          <a:xfrm>
            <a:off x="4562414" y="128954"/>
            <a:ext cx="7410584" cy="6535615"/>
          </a:xfrm>
        </p:spPr>
        <p:txBody>
          <a:bodyPr anchor="ctr">
            <a:noAutofit/>
          </a:bodyPr>
          <a:lstStyle/>
          <a:p>
            <a:endParaRPr lang="nl-NL" sz="2000" dirty="0"/>
          </a:p>
          <a:p>
            <a:endParaRPr lang="nl-NL" sz="2000" dirty="0"/>
          </a:p>
          <a:p>
            <a:endParaRPr lang="nl-NL" sz="2000" dirty="0"/>
          </a:p>
          <a:p>
            <a:endParaRPr lang="nl-NL" sz="2000" dirty="0"/>
          </a:p>
          <a:p>
            <a:endParaRPr lang="nl-NL" sz="2000" dirty="0"/>
          </a:p>
          <a:p>
            <a:endParaRPr lang="nl-NL" sz="2000" dirty="0"/>
          </a:p>
          <a:p>
            <a:r>
              <a:rPr lang="nl-NL" sz="2000" dirty="0"/>
              <a:t>Dec 2021: Motie aangenomen om a)de Verwijsindex uit de Jeugdwet te halen en b) ander juridisch grondslag te maken voor de regio’s die door willen.</a:t>
            </a:r>
          </a:p>
          <a:p>
            <a:r>
              <a:rPr lang="nl-NL" sz="2000" dirty="0"/>
              <a:t>2022: motie kan op deze manier niet uitgevoerd worden………</a:t>
            </a:r>
          </a:p>
          <a:p>
            <a:r>
              <a:rPr lang="nl-NL" sz="2000" dirty="0"/>
              <a:t>Besluit in 2023: </a:t>
            </a:r>
            <a:br>
              <a:rPr lang="nl-NL" sz="2000" dirty="0"/>
            </a:br>
            <a:r>
              <a:rPr lang="nl-NL" sz="2000" dirty="0"/>
              <a:t>a) Verwijsindex gaat toch uit de Jeugdwet? (doorlooptijd van 2 jaar)</a:t>
            </a:r>
            <a:br>
              <a:rPr lang="nl-NL" sz="2000" dirty="0"/>
            </a:br>
            <a:r>
              <a:rPr lang="nl-NL" sz="2000" dirty="0"/>
              <a:t>b) Regio’s worden ondersteund met een eventueel alternatief</a:t>
            </a:r>
          </a:p>
          <a:p>
            <a:r>
              <a:rPr lang="nl-NL" sz="2000" dirty="0"/>
              <a:t>Stand van zaken november 2024: allerlei groepen zijn bezig om het bovenstaande zo goed mogelijk uit te voeren….maar…….</a:t>
            </a:r>
          </a:p>
          <a:p>
            <a:endParaRPr lang="nl-NL" sz="2000" dirty="0"/>
          </a:p>
          <a:p>
            <a:pPr marL="0" indent="0">
              <a:buNone/>
            </a:pPr>
            <a:r>
              <a:rPr lang="nl-NL" sz="2000" dirty="0"/>
              <a:t>Regio’s van MULTIsignaal:</a:t>
            </a:r>
          </a:p>
          <a:p>
            <a:r>
              <a:rPr lang="nl-NL" sz="2000" dirty="0"/>
              <a:t>Kans om van risicosignalering een samenwerkingsinstrument te maken.</a:t>
            </a:r>
          </a:p>
          <a:p>
            <a:r>
              <a:rPr lang="nl-NL" sz="2000" dirty="0"/>
              <a:t>De juridische grondslag om een samenwerkingsinstrument (SI) te bepalen, is in ontwikkeling (samen met de juriste mevr. van Boven)</a:t>
            </a:r>
          </a:p>
          <a:p>
            <a:r>
              <a:rPr lang="nl-NL" sz="2000" dirty="0"/>
              <a:t>Als VWS dit een goed alternatief vindt dat bijdraagt aan de doelstellingen van destijds (van elkaar weet hebben en samenwerking te bevorderen), gaan ze dit ook ondersteunen.</a:t>
            </a:r>
          </a:p>
          <a:p>
            <a:pPr marL="0" indent="0">
              <a:buNone/>
            </a:pPr>
            <a:r>
              <a:rPr lang="nl-NL" sz="2000" b="1" dirty="0"/>
              <a:t>Tot die tijd blijft de wettelijke verplichting zoals bepaald in de Jeugdwet!</a:t>
            </a:r>
          </a:p>
          <a:p>
            <a:endParaRPr lang="nl-NL" sz="2000" dirty="0"/>
          </a:p>
          <a:p>
            <a:endParaRPr lang="nl-NL" sz="2000" dirty="0"/>
          </a:p>
          <a:p>
            <a:pPr marL="0" indent="0">
              <a:buNone/>
            </a:pPr>
            <a:r>
              <a:rPr lang="nl-NL" sz="2000" dirty="0"/>
              <a:t>	</a:t>
            </a:r>
          </a:p>
          <a:p>
            <a:pPr marL="0" indent="0">
              <a:buNone/>
            </a:pPr>
            <a:r>
              <a:rPr lang="nl-NL" sz="2000" dirty="0"/>
              <a:t>	</a:t>
            </a:r>
          </a:p>
          <a:p>
            <a:endParaRPr lang="nl-NL" sz="2000" dirty="0"/>
          </a:p>
          <a:p>
            <a:endParaRPr lang="nl-NL" sz="2000" dirty="0"/>
          </a:p>
        </p:txBody>
      </p:sp>
      <p:pic>
        <p:nvPicPr>
          <p:cNvPr id="7" name="Afbeelding 6" descr="Afbeelding met megafoon, tekenfilm, luidspreker, speelgoed&#10;&#10;Automatisch gegenereerde beschrijving">
            <a:extLst>
              <a:ext uri="{FF2B5EF4-FFF2-40B4-BE49-F238E27FC236}">
                <a16:creationId xmlns:a16="http://schemas.microsoft.com/office/drawing/2014/main" id="{7EAF557F-ECFD-BC71-E34D-F21AD8320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02" y="489651"/>
            <a:ext cx="2565516" cy="3549204"/>
          </a:xfrm>
          <a:prstGeom prst="rect">
            <a:avLst/>
          </a:prstGeom>
        </p:spPr>
      </p:pic>
    </p:spTree>
    <p:extLst>
      <p:ext uri="{BB962C8B-B14F-4D97-AF65-F5344CB8AC3E}">
        <p14:creationId xmlns:p14="http://schemas.microsoft.com/office/powerpoint/2010/main" val="327962130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E6BE5-3698-4977-A9D1-D9CE7FCD65F0}"/>
              </a:ext>
            </a:extLst>
          </p:cNvPr>
          <p:cNvSpPr>
            <a:spLocks noGrp="1"/>
          </p:cNvSpPr>
          <p:nvPr>
            <p:ph type="title"/>
          </p:nvPr>
        </p:nvSpPr>
        <p:spPr/>
        <p:txBody>
          <a:bodyPr/>
          <a:lstStyle/>
          <a:p>
            <a:r>
              <a:rPr lang="nl-NL" dirty="0"/>
              <a:t>Verwijsindex: Jezelf zichtbaar maken</a:t>
            </a:r>
          </a:p>
        </p:txBody>
      </p:sp>
      <p:pic>
        <p:nvPicPr>
          <p:cNvPr id="5" name="Tijdelijke aanduiding voor inhoud 4" descr="Afbeelding met meubels, binnen, gordijn, rood&#10;&#10;Automatisch gegenereerde beschrijving">
            <a:extLst>
              <a:ext uri="{FF2B5EF4-FFF2-40B4-BE49-F238E27FC236}">
                <a16:creationId xmlns:a16="http://schemas.microsoft.com/office/drawing/2014/main" id="{DFB078B8-102D-4279-B027-ABC2918D5C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5959" y="1813691"/>
            <a:ext cx="6885992" cy="4560850"/>
          </a:xfrm>
        </p:spPr>
      </p:pic>
    </p:spTree>
    <p:extLst>
      <p:ext uri="{BB962C8B-B14F-4D97-AF65-F5344CB8AC3E}">
        <p14:creationId xmlns:p14="http://schemas.microsoft.com/office/powerpoint/2010/main" val="281454840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B2AE301-8298-47C2-81FA-781BA50D9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2" name="Group 11">
              <a:extLst>
                <a:ext uri="{FF2B5EF4-FFF2-40B4-BE49-F238E27FC236}">
                  <a16:creationId xmlns:a16="http://schemas.microsoft.com/office/drawing/2014/main" id="{68DBE596-692C-4777-8933-9D5BB8533B3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6" name="Freeform: Shape 15">
                <a:extLst>
                  <a:ext uri="{FF2B5EF4-FFF2-40B4-BE49-F238E27FC236}">
                    <a16:creationId xmlns:a16="http://schemas.microsoft.com/office/drawing/2014/main" id="{9C38783D-8606-4709-8C6F-69DE0EF81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65A2D8C-561A-4347-88E9-4D84CF7CA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77CB8EFE-31DC-44A2-A07E-FD84E8DA3E2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4" name="Freeform: Shape 13">
                <a:extLst>
                  <a:ext uri="{FF2B5EF4-FFF2-40B4-BE49-F238E27FC236}">
                    <a16:creationId xmlns:a16="http://schemas.microsoft.com/office/drawing/2014/main" id="{B6473FEC-46FF-4C7E-85BA-344E0365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8C875950-A52D-453F-A602-3E58AD414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el 1">
            <a:extLst>
              <a:ext uri="{FF2B5EF4-FFF2-40B4-BE49-F238E27FC236}">
                <a16:creationId xmlns:a16="http://schemas.microsoft.com/office/drawing/2014/main" id="{ACFD922B-105B-4D77-BD17-2AD51F417C4F}"/>
              </a:ext>
            </a:extLst>
          </p:cNvPr>
          <p:cNvSpPr>
            <a:spLocks noGrp="1"/>
          </p:cNvSpPr>
          <p:nvPr>
            <p:ph type="ctrTitle"/>
          </p:nvPr>
        </p:nvSpPr>
        <p:spPr>
          <a:xfrm>
            <a:off x="1143000" y="338256"/>
            <a:ext cx="9770165" cy="2411014"/>
          </a:xfrm>
        </p:spPr>
        <p:txBody>
          <a:bodyPr>
            <a:normAutofit fontScale="90000"/>
          </a:bodyPr>
          <a:lstStyle/>
          <a:p>
            <a:pPr algn="l"/>
            <a:r>
              <a:rPr lang="nl-NL" sz="6100">
                <a:solidFill>
                  <a:schemeClr val="bg1"/>
                </a:solidFill>
              </a:rPr>
              <a:t>Zie je de foto (momentopname)</a:t>
            </a:r>
            <a:br>
              <a:rPr lang="nl-NL" sz="6100">
                <a:solidFill>
                  <a:schemeClr val="bg1"/>
                </a:solidFill>
              </a:rPr>
            </a:br>
            <a:r>
              <a:rPr lang="nl-NL" sz="6100">
                <a:solidFill>
                  <a:schemeClr val="bg1"/>
                </a:solidFill>
              </a:rPr>
              <a:t>of zie je de film van een gezin?</a:t>
            </a:r>
            <a:endParaRPr lang="nl-NL" sz="6100" dirty="0">
              <a:solidFill>
                <a:schemeClr val="bg1"/>
              </a:solidFill>
            </a:endParaRPr>
          </a:p>
        </p:txBody>
      </p:sp>
      <p:pic>
        <p:nvPicPr>
          <p:cNvPr id="3" name="Afbeelding 2">
            <a:extLst>
              <a:ext uri="{FF2B5EF4-FFF2-40B4-BE49-F238E27FC236}">
                <a16:creationId xmlns:a16="http://schemas.microsoft.com/office/drawing/2014/main" id="{5FC30C78-F654-23E2-E4B1-AD1CF0AE30F1}"/>
              </a:ext>
            </a:extLst>
          </p:cNvPr>
          <p:cNvPicPr>
            <a:picLocks noChangeAspect="1"/>
          </p:cNvPicPr>
          <p:nvPr/>
        </p:nvPicPr>
        <p:blipFill>
          <a:blip r:embed="rId3"/>
          <a:stretch>
            <a:fillRect/>
          </a:stretch>
        </p:blipFill>
        <p:spPr>
          <a:xfrm>
            <a:off x="3513717" y="3134961"/>
            <a:ext cx="4868278" cy="1614416"/>
          </a:xfrm>
          <a:prstGeom prst="rect">
            <a:avLst/>
          </a:prstGeom>
        </p:spPr>
      </p:pic>
    </p:spTree>
    <p:extLst>
      <p:ext uri="{BB962C8B-B14F-4D97-AF65-F5344CB8AC3E}">
        <p14:creationId xmlns:p14="http://schemas.microsoft.com/office/powerpoint/2010/main" val="234527828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13F585-BDE5-86EE-25CE-DD4C8D2BCFB4}"/>
              </a:ext>
            </a:extLst>
          </p:cNvPr>
          <p:cNvSpPr>
            <a:spLocks noGrp="1"/>
          </p:cNvSpPr>
          <p:nvPr>
            <p:ph type="title"/>
          </p:nvPr>
        </p:nvSpPr>
        <p:spPr>
          <a:xfrm>
            <a:off x="7315200" y="741391"/>
            <a:ext cx="4038599" cy="3285664"/>
          </a:xfrm>
        </p:spPr>
        <p:txBody>
          <a:bodyPr anchor="b">
            <a:noAutofit/>
          </a:bodyPr>
          <a:lstStyle/>
          <a:p>
            <a:r>
              <a:rPr lang="nl-NL" sz="6000" dirty="0"/>
              <a:t>Einde deel 1</a:t>
            </a:r>
            <a:br>
              <a:rPr lang="nl-NL" sz="6000" dirty="0"/>
            </a:br>
            <a:endParaRPr lang="nl-NL" sz="6000" dirty="0"/>
          </a:p>
        </p:txBody>
      </p:sp>
      <p:pic>
        <p:nvPicPr>
          <p:cNvPr id="5" name="Tijdelijke aanduiding voor inhoud 4" descr="Afbeelding met tekenfilm&#10;&#10;Automatisch gegenereerde beschrijving">
            <a:extLst>
              <a:ext uri="{FF2B5EF4-FFF2-40B4-BE49-F238E27FC236}">
                <a16:creationId xmlns:a16="http://schemas.microsoft.com/office/drawing/2014/main" id="{9CA7B8CD-A2F7-2900-A81D-3B2BDB964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114" y="1515248"/>
            <a:ext cx="6449549" cy="3756862"/>
          </a:xfrm>
          <a:prstGeom prst="rect">
            <a:avLst/>
          </a:prstGeom>
        </p:spPr>
      </p:pic>
      <p:grpSp>
        <p:nvGrpSpPr>
          <p:cNvPr id="16" name="Group 11">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7" name="Rectangle 12">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844286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250" fill="hold"/>
                                        <p:tgtEl>
                                          <p:spTgt spid="5"/>
                                        </p:tgtEl>
                                        <p:attrNameLst>
                                          <p:attrName>ppt_w</p:attrName>
                                        </p:attrNameLst>
                                      </p:cBhvr>
                                      <p:tavLst>
                                        <p:tav tm="0">
                                          <p:val>
                                            <p:fltVal val="0"/>
                                          </p:val>
                                        </p:tav>
                                        <p:tav tm="100000">
                                          <p:val>
                                            <p:strVal val="#ppt_w"/>
                                          </p:val>
                                        </p:tav>
                                      </p:tavLst>
                                    </p:anim>
                                    <p:anim calcmode="lin" valueType="num">
                                      <p:cBhvr>
                                        <p:cTn id="8" dur="2250" fill="hold"/>
                                        <p:tgtEl>
                                          <p:spTgt spid="5"/>
                                        </p:tgtEl>
                                        <p:attrNameLst>
                                          <p:attrName>ppt_h</p:attrName>
                                        </p:attrNameLst>
                                      </p:cBhvr>
                                      <p:tavLst>
                                        <p:tav tm="0">
                                          <p:val>
                                            <p:fltVal val="0"/>
                                          </p:val>
                                        </p:tav>
                                        <p:tav tm="100000">
                                          <p:val>
                                            <p:strVal val="#ppt_h"/>
                                          </p:val>
                                        </p:tav>
                                      </p:tavLst>
                                    </p:anim>
                                    <p:animEffect transition="in" filter="fade">
                                      <p:cBhvr>
                                        <p:cTn id="9"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AE3266-FC5C-412C-9EA1-165CFF081573}"/>
              </a:ext>
            </a:extLst>
          </p:cNvPr>
          <p:cNvSpPr>
            <a:spLocks noGrp="1"/>
          </p:cNvSpPr>
          <p:nvPr>
            <p:ph type="title"/>
          </p:nvPr>
        </p:nvSpPr>
        <p:spPr/>
        <p:txBody>
          <a:bodyPr/>
          <a:lstStyle/>
          <a:p>
            <a:r>
              <a:rPr lang="nl-NL" dirty="0"/>
              <a:t>Deel 2 </a:t>
            </a:r>
            <a:br>
              <a:rPr lang="nl-NL" dirty="0"/>
            </a:br>
            <a:r>
              <a:rPr lang="nl-NL" dirty="0"/>
              <a:t>Instructie</a:t>
            </a:r>
          </a:p>
        </p:txBody>
      </p:sp>
      <p:sp>
        <p:nvSpPr>
          <p:cNvPr id="3" name="Tijdelijke aanduiding voor inhoud 2">
            <a:extLst>
              <a:ext uri="{FF2B5EF4-FFF2-40B4-BE49-F238E27FC236}">
                <a16:creationId xmlns:a16="http://schemas.microsoft.com/office/drawing/2014/main" id="{E8932241-3EA0-4A47-AA16-48A154091F00}"/>
              </a:ext>
            </a:extLst>
          </p:cNvPr>
          <p:cNvSpPr>
            <a:spLocks noGrp="1"/>
          </p:cNvSpPr>
          <p:nvPr>
            <p:ph idx="1"/>
          </p:nvPr>
        </p:nvSpPr>
        <p:spPr/>
        <p:txBody>
          <a:bodyPr>
            <a:normAutofit/>
          </a:bodyPr>
          <a:lstStyle/>
          <a:p>
            <a:pPr marL="0" indent="0">
              <a:buNone/>
            </a:pPr>
            <a:r>
              <a:rPr lang="nl-NL" sz="4400" dirty="0"/>
              <a:t>Daadwerkelijke koppeling </a:t>
            </a:r>
          </a:p>
          <a:p>
            <a:pPr marL="0" indent="0">
              <a:buNone/>
            </a:pPr>
            <a:r>
              <a:rPr lang="nl-NL" sz="4400" dirty="0"/>
              <a:t>van kind aan professional</a:t>
            </a:r>
          </a:p>
        </p:txBody>
      </p:sp>
    </p:spTree>
    <p:extLst>
      <p:ext uri="{BB962C8B-B14F-4D97-AF65-F5344CB8AC3E}">
        <p14:creationId xmlns:p14="http://schemas.microsoft.com/office/powerpoint/2010/main" val="4014952721"/>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D8DCE3-2337-4AF3-AAF9-7345373B9123}"/>
              </a:ext>
            </a:extLst>
          </p:cNvPr>
          <p:cNvSpPr>
            <a:spLocks noGrp="1"/>
          </p:cNvSpPr>
          <p:nvPr>
            <p:ph type="title"/>
          </p:nvPr>
        </p:nvSpPr>
        <p:spPr/>
        <p:txBody>
          <a:bodyPr/>
          <a:lstStyle/>
          <a:p>
            <a:r>
              <a:rPr lang="nl-NL" dirty="0"/>
              <a:t>Organisatie</a:t>
            </a:r>
          </a:p>
        </p:txBody>
      </p:sp>
      <p:sp>
        <p:nvSpPr>
          <p:cNvPr id="3" name="Tijdelijke aanduiding voor inhoud 2">
            <a:extLst>
              <a:ext uri="{FF2B5EF4-FFF2-40B4-BE49-F238E27FC236}">
                <a16:creationId xmlns:a16="http://schemas.microsoft.com/office/drawing/2014/main" id="{3F4B416C-FF56-440A-8475-B43D88D86E19}"/>
              </a:ext>
            </a:extLst>
          </p:cNvPr>
          <p:cNvSpPr>
            <a:spLocks noGrp="1"/>
          </p:cNvSpPr>
          <p:nvPr>
            <p:ph idx="1"/>
          </p:nvPr>
        </p:nvSpPr>
        <p:spPr/>
        <p:txBody>
          <a:bodyPr>
            <a:normAutofit lnSpcReduction="10000"/>
          </a:bodyPr>
          <a:lstStyle/>
          <a:p>
            <a:r>
              <a:rPr lang="nl-NL" dirty="0"/>
              <a:t>Jouw organisatie vraagt een account aan </a:t>
            </a:r>
          </a:p>
          <a:p>
            <a:pPr marL="0" indent="0">
              <a:buNone/>
            </a:pPr>
            <a:r>
              <a:rPr lang="nl-NL" dirty="0"/>
              <a:t> (voornaam, achternaam, telefoonnummer en emailadres)</a:t>
            </a:r>
          </a:p>
          <a:p>
            <a:r>
              <a:rPr lang="nl-NL" dirty="0"/>
              <a:t>Van de functioneel beheerder krijg je een welkomsmail met daarin jouw inloggevens</a:t>
            </a:r>
          </a:p>
          <a:p>
            <a:r>
              <a:rPr lang="nl-NL" dirty="0"/>
              <a:t>Vanuit MULTIsignaal krijg je een eenmalig link om jouw wachtwoord aan te maken (kijk ook in SPAM)</a:t>
            </a:r>
          </a:p>
          <a:p>
            <a:r>
              <a:rPr lang="nl-NL" dirty="0"/>
              <a:t>Na de 1</a:t>
            </a:r>
            <a:r>
              <a:rPr lang="nl-NL" baseline="30000" dirty="0"/>
              <a:t>e</a:t>
            </a:r>
            <a:r>
              <a:rPr lang="nl-NL" dirty="0"/>
              <a:t> keer inloggen kun je aan de slag en dus een kind aan jou koppelen</a:t>
            </a:r>
          </a:p>
          <a:p>
            <a:r>
              <a:rPr lang="nl-NL" dirty="0"/>
              <a:t>Er is een 2-staps verificatie van toepassing (met code op een toestel naar keuze)</a:t>
            </a:r>
          </a:p>
          <a:p>
            <a:endParaRPr lang="nl-NL" dirty="0"/>
          </a:p>
        </p:txBody>
      </p:sp>
    </p:spTree>
    <p:extLst>
      <p:ext uri="{BB962C8B-B14F-4D97-AF65-F5344CB8AC3E}">
        <p14:creationId xmlns:p14="http://schemas.microsoft.com/office/powerpoint/2010/main" val="646584721"/>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35C5A6-DC82-4C25-BFBD-97CD1393D3BB}"/>
              </a:ext>
            </a:extLst>
          </p:cNvPr>
          <p:cNvSpPr>
            <a:spLocks noGrp="1"/>
          </p:cNvSpPr>
          <p:nvPr>
            <p:ph type="title"/>
          </p:nvPr>
        </p:nvSpPr>
        <p:spPr>
          <a:xfrm>
            <a:off x="157066" y="344343"/>
            <a:ext cx="10515600" cy="1325563"/>
          </a:xfrm>
        </p:spPr>
        <p:txBody>
          <a:bodyPr/>
          <a:lstStyle/>
          <a:p>
            <a:r>
              <a:rPr lang="nl-NL" dirty="0"/>
              <a:t>Dashboard</a:t>
            </a:r>
          </a:p>
        </p:txBody>
      </p:sp>
      <p:pic>
        <p:nvPicPr>
          <p:cNvPr id="5" name="Tijdelijke aanduiding voor inhoud 4">
            <a:extLst>
              <a:ext uri="{FF2B5EF4-FFF2-40B4-BE49-F238E27FC236}">
                <a16:creationId xmlns:a16="http://schemas.microsoft.com/office/drawing/2014/main" id="{B4A11E0F-5B13-423C-BEFE-4D61B676A343}"/>
              </a:ext>
            </a:extLst>
          </p:cNvPr>
          <p:cNvPicPr>
            <a:picLocks noGrp="1" noChangeAspect="1"/>
          </p:cNvPicPr>
          <p:nvPr>
            <p:ph idx="1"/>
          </p:nvPr>
        </p:nvPicPr>
        <p:blipFill>
          <a:blip r:embed="rId2"/>
          <a:stretch>
            <a:fillRect/>
          </a:stretch>
        </p:blipFill>
        <p:spPr>
          <a:xfrm>
            <a:off x="838200" y="2151712"/>
            <a:ext cx="10515600" cy="3699163"/>
          </a:xfrm>
        </p:spPr>
      </p:pic>
      <p:sp>
        <p:nvSpPr>
          <p:cNvPr id="7" name="Pijl: links/omhoog 6">
            <a:extLst>
              <a:ext uri="{FF2B5EF4-FFF2-40B4-BE49-F238E27FC236}">
                <a16:creationId xmlns:a16="http://schemas.microsoft.com/office/drawing/2014/main" id="{D56066E3-6FC3-4A7A-89AE-94D913F4A62E}"/>
              </a:ext>
            </a:extLst>
          </p:cNvPr>
          <p:cNvSpPr/>
          <p:nvPr/>
        </p:nvSpPr>
        <p:spPr>
          <a:xfrm flipH="1">
            <a:off x="320506" y="1548302"/>
            <a:ext cx="517694" cy="2146622"/>
          </a:xfrm>
          <a:prstGeom prst="leftUpArrow">
            <a:avLst/>
          </a:prstGeom>
          <a:scene3d>
            <a:camera prst="orthographicFront">
              <a:rot lat="2129999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6490592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03F66-8317-43F9-BE1F-38B7540E6266}"/>
              </a:ext>
            </a:extLst>
          </p:cNvPr>
          <p:cNvSpPr>
            <a:spLocks noGrp="1"/>
          </p:cNvSpPr>
          <p:nvPr>
            <p:ph type="title"/>
          </p:nvPr>
        </p:nvSpPr>
        <p:spPr/>
        <p:txBody>
          <a:bodyPr/>
          <a:lstStyle/>
          <a:p>
            <a:r>
              <a:rPr lang="nl-NL" dirty="0"/>
              <a:t>Gegevens Jeugdige “check” via:</a:t>
            </a:r>
          </a:p>
        </p:txBody>
      </p:sp>
      <p:pic>
        <p:nvPicPr>
          <p:cNvPr id="6" name="Tijdelijke aanduiding voor inhoud 5">
            <a:extLst>
              <a:ext uri="{FF2B5EF4-FFF2-40B4-BE49-F238E27FC236}">
                <a16:creationId xmlns:a16="http://schemas.microsoft.com/office/drawing/2014/main" id="{B556277A-07F5-43C5-B45A-D78C390C956B}"/>
              </a:ext>
            </a:extLst>
          </p:cNvPr>
          <p:cNvPicPr>
            <a:picLocks noGrp="1" noChangeAspect="1"/>
          </p:cNvPicPr>
          <p:nvPr>
            <p:ph idx="1"/>
          </p:nvPr>
        </p:nvPicPr>
        <p:blipFill>
          <a:blip r:embed="rId2"/>
          <a:stretch>
            <a:fillRect/>
          </a:stretch>
        </p:blipFill>
        <p:spPr>
          <a:xfrm>
            <a:off x="1466850" y="1986999"/>
            <a:ext cx="10515600" cy="4066689"/>
          </a:xfrm>
        </p:spPr>
      </p:pic>
      <p:sp>
        <p:nvSpPr>
          <p:cNvPr id="8" name="Pijl: links/omhoog 7">
            <a:extLst>
              <a:ext uri="{FF2B5EF4-FFF2-40B4-BE49-F238E27FC236}">
                <a16:creationId xmlns:a16="http://schemas.microsoft.com/office/drawing/2014/main" id="{3E34F59D-2082-4648-B385-915BAAB6E4CA}"/>
              </a:ext>
            </a:extLst>
          </p:cNvPr>
          <p:cNvSpPr/>
          <p:nvPr/>
        </p:nvSpPr>
        <p:spPr>
          <a:xfrm flipH="1">
            <a:off x="718686" y="1435554"/>
            <a:ext cx="592742" cy="2060122"/>
          </a:xfrm>
          <a:prstGeom prst="leftUpArrow">
            <a:avLst/>
          </a:prstGeom>
          <a:scene3d>
            <a:camera prst="orthographicFront">
              <a:rot lat="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7354488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BC60A-761E-44AC-BD17-AD5E57AEA0F4}"/>
              </a:ext>
            </a:extLst>
          </p:cNvPr>
          <p:cNvSpPr>
            <a:spLocks noGrp="1"/>
          </p:cNvSpPr>
          <p:nvPr>
            <p:ph type="title"/>
          </p:nvPr>
        </p:nvSpPr>
        <p:spPr/>
        <p:txBody>
          <a:bodyPr/>
          <a:lstStyle/>
          <a:p>
            <a:r>
              <a:rPr lang="nl-NL" dirty="0"/>
              <a:t>Check of dit het juiste kind is</a:t>
            </a:r>
          </a:p>
        </p:txBody>
      </p:sp>
      <p:pic>
        <p:nvPicPr>
          <p:cNvPr id="8" name="Afbeelding 7">
            <a:extLst>
              <a:ext uri="{FF2B5EF4-FFF2-40B4-BE49-F238E27FC236}">
                <a16:creationId xmlns:a16="http://schemas.microsoft.com/office/drawing/2014/main" id="{192D5FCD-5D07-A79F-5073-E74D8968CB09}"/>
              </a:ext>
            </a:extLst>
          </p:cNvPr>
          <p:cNvPicPr>
            <a:picLocks noChangeAspect="1"/>
          </p:cNvPicPr>
          <p:nvPr/>
        </p:nvPicPr>
        <p:blipFill>
          <a:blip r:embed="rId2"/>
          <a:stretch>
            <a:fillRect/>
          </a:stretch>
        </p:blipFill>
        <p:spPr>
          <a:xfrm>
            <a:off x="5757748" y="1526709"/>
            <a:ext cx="5189666" cy="1644330"/>
          </a:xfrm>
          <a:prstGeom prst="rect">
            <a:avLst/>
          </a:prstGeom>
        </p:spPr>
      </p:pic>
      <p:pic>
        <p:nvPicPr>
          <p:cNvPr id="13" name="Tijdelijke aanduiding voor inhoud 12">
            <a:extLst>
              <a:ext uri="{FF2B5EF4-FFF2-40B4-BE49-F238E27FC236}">
                <a16:creationId xmlns:a16="http://schemas.microsoft.com/office/drawing/2014/main" id="{D43D7AA2-8F02-1BD2-3D49-BFC47C5C656F}"/>
              </a:ext>
            </a:extLst>
          </p:cNvPr>
          <p:cNvPicPr>
            <a:picLocks noGrp="1" noChangeAspect="1"/>
          </p:cNvPicPr>
          <p:nvPr>
            <p:ph idx="1"/>
          </p:nvPr>
        </p:nvPicPr>
        <p:blipFill>
          <a:blip r:embed="rId3"/>
          <a:stretch>
            <a:fillRect/>
          </a:stretch>
        </p:blipFill>
        <p:spPr>
          <a:xfrm>
            <a:off x="1236197" y="3477237"/>
            <a:ext cx="6473912" cy="2714625"/>
          </a:xfrm>
        </p:spPr>
      </p:pic>
      <p:sp>
        <p:nvSpPr>
          <p:cNvPr id="14" name="Pijl: rechts 13">
            <a:extLst>
              <a:ext uri="{FF2B5EF4-FFF2-40B4-BE49-F238E27FC236}">
                <a16:creationId xmlns:a16="http://schemas.microsoft.com/office/drawing/2014/main" id="{1E45A643-18C9-3FF4-6A64-712F74E04DAC}"/>
              </a:ext>
            </a:extLst>
          </p:cNvPr>
          <p:cNvSpPr/>
          <p:nvPr/>
        </p:nvSpPr>
        <p:spPr>
          <a:xfrm>
            <a:off x="3380763" y="5858231"/>
            <a:ext cx="567347" cy="2070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2446508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40E9DC-681A-4030-AD7B-56439523D17A}"/>
              </a:ext>
            </a:extLst>
          </p:cNvPr>
          <p:cNvSpPr>
            <a:spLocks noGrp="1"/>
          </p:cNvSpPr>
          <p:nvPr>
            <p:ph type="title"/>
          </p:nvPr>
        </p:nvSpPr>
        <p:spPr/>
        <p:txBody>
          <a:bodyPr/>
          <a:lstStyle/>
          <a:p>
            <a:r>
              <a:rPr lang="nl-NL" dirty="0"/>
              <a:t>Koppel het kind aan jou: geef een Signaal af</a:t>
            </a:r>
          </a:p>
        </p:txBody>
      </p:sp>
      <p:pic>
        <p:nvPicPr>
          <p:cNvPr id="7" name="Tijdelijke aanduiding voor inhoud 6">
            <a:extLst>
              <a:ext uri="{FF2B5EF4-FFF2-40B4-BE49-F238E27FC236}">
                <a16:creationId xmlns:a16="http://schemas.microsoft.com/office/drawing/2014/main" id="{8E5780E1-2C88-E112-81F1-69DD505BA467}"/>
              </a:ext>
            </a:extLst>
          </p:cNvPr>
          <p:cNvPicPr>
            <a:picLocks noGrp="1" noChangeAspect="1"/>
          </p:cNvPicPr>
          <p:nvPr>
            <p:ph idx="1"/>
          </p:nvPr>
        </p:nvPicPr>
        <p:blipFill>
          <a:blip r:embed="rId2"/>
          <a:stretch>
            <a:fillRect/>
          </a:stretch>
        </p:blipFill>
        <p:spPr>
          <a:xfrm>
            <a:off x="1379282" y="1825625"/>
            <a:ext cx="9433435" cy="4351338"/>
          </a:xfrm>
        </p:spPr>
      </p:pic>
      <p:sp>
        <p:nvSpPr>
          <p:cNvPr id="8" name="Pijl: rechts 7">
            <a:extLst>
              <a:ext uri="{FF2B5EF4-FFF2-40B4-BE49-F238E27FC236}">
                <a16:creationId xmlns:a16="http://schemas.microsoft.com/office/drawing/2014/main" id="{D715E73B-A59B-420A-37D7-040CFA32D764}"/>
              </a:ext>
            </a:extLst>
          </p:cNvPr>
          <p:cNvSpPr/>
          <p:nvPr/>
        </p:nvSpPr>
        <p:spPr>
          <a:xfrm>
            <a:off x="3399236" y="5193213"/>
            <a:ext cx="567347" cy="2070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6991022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51D3E-B709-4DC3-9552-921CD68E9F8D}"/>
              </a:ext>
            </a:extLst>
          </p:cNvPr>
          <p:cNvSpPr>
            <a:spLocks noGrp="1"/>
          </p:cNvSpPr>
          <p:nvPr>
            <p:ph type="title"/>
          </p:nvPr>
        </p:nvSpPr>
        <p:spPr/>
        <p:txBody>
          <a:bodyPr/>
          <a:lstStyle/>
          <a:p>
            <a:r>
              <a:rPr lang="nl-NL" dirty="0"/>
              <a:t>Overzicht van ‘Mijn cliënten’</a:t>
            </a:r>
          </a:p>
        </p:txBody>
      </p:sp>
      <p:sp>
        <p:nvSpPr>
          <p:cNvPr id="8" name="Pijl: links/omhoog 7">
            <a:extLst>
              <a:ext uri="{FF2B5EF4-FFF2-40B4-BE49-F238E27FC236}">
                <a16:creationId xmlns:a16="http://schemas.microsoft.com/office/drawing/2014/main" id="{210B0530-FACA-4354-8150-C5A78F773FA2}"/>
              </a:ext>
            </a:extLst>
          </p:cNvPr>
          <p:cNvSpPr/>
          <p:nvPr/>
        </p:nvSpPr>
        <p:spPr>
          <a:xfrm flipH="1">
            <a:off x="942143" y="1354688"/>
            <a:ext cx="662722" cy="2293582"/>
          </a:xfrm>
          <a:prstGeom prst="leftUpArrow">
            <a:avLst/>
          </a:prstGeom>
          <a:scene3d>
            <a:camera prst="orthographicFront">
              <a:rot lat="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Tijdelijke aanduiding voor inhoud 5">
            <a:extLst>
              <a:ext uri="{FF2B5EF4-FFF2-40B4-BE49-F238E27FC236}">
                <a16:creationId xmlns:a16="http://schemas.microsoft.com/office/drawing/2014/main" id="{6CEB4967-358D-1240-0B34-F50689F74E01}"/>
              </a:ext>
            </a:extLst>
          </p:cNvPr>
          <p:cNvPicPr>
            <a:picLocks noGrp="1" noChangeAspect="1"/>
          </p:cNvPicPr>
          <p:nvPr>
            <p:ph idx="1"/>
          </p:nvPr>
        </p:nvPicPr>
        <p:blipFill>
          <a:blip r:embed="rId2"/>
          <a:stretch>
            <a:fillRect/>
          </a:stretch>
        </p:blipFill>
        <p:spPr>
          <a:xfrm>
            <a:off x="1688193" y="1845578"/>
            <a:ext cx="9561664" cy="4574666"/>
          </a:xfrm>
        </p:spPr>
      </p:pic>
    </p:spTree>
    <p:extLst>
      <p:ext uri="{BB962C8B-B14F-4D97-AF65-F5344CB8AC3E}">
        <p14:creationId xmlns:p14="http://schemas.microsoft.com/office/powerpoint/2010/main" val="226508612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0CB074-7702-5622-96AC-D32BE024F613}"/>
              </a:ext>
            </a:extLst>
          </p:cNvPr>
          <p:cNvSpPr>
            <a:spLocks noGrp="1"/>
          </p:cNvSpPr>
          <p:nvPr>
            <p:ph type="title"/>
          </p:nvPr>
        </p:nvSpPr>
        <p:spPr/>
        <p:txBody>
          <a:bodyPr/>
          <a:lstStyle/>
          <a:p>
            <a:r>
              <a:rPr lang="nl-NL" dirty="0"/>
              <a:t>Cliëntkaart</a:t>
            </a:r>
          </a:p>
        </p:txBody>
      </p:sp>
      <p:pic>
        <p:nvPicPr>
          <p:cNvPr id="7" name="Afbeelding 6">
            <a:extLst>
              <a:ext uri="{FF2B5EF4-FFF2-40B4-BE49-F238E27FC236}">
                <a16:creationId xmlns:a16="http://schemas.microsoft.com/office/drawing/2014/main" id="{C20543E9-14AA-E3E9-9568-5416C1C50F89}"/>
              </a:ext>
            </a:extLst>
          </p:cNvPr>
          <p:cNvPicPr>
            <a:picLocks noChangeAspect="1"/>
          </p:cNvPicPr>
          <p:nvPr/>
        </p:nvPicPr>
        <p:blipFill>
          <a:blip r:embed="rId2"/>
          <a:stretch>
            <a:fillRect/>
          </a:stretch>
        </p:blipFill>
        <p:spPr>
          <a:xfrm>
            <a:off x="242771" y="2061980"/>
            <a:ext cx="6613843" cy="4430895"/>
          </a:xfrm>
          <a:prstGeom prst="rect">
            <a:avLst/>
          </a:prstGeom>
        </p:spPr>
      </p:pic>
      <p:sp>
        <p:nvSpPr>
          <p:cNvPr id="8" name="Rechthoek 7">
            <a:extLst>
              <a:ext uri="{FF2B5EF4-FFF2-40B4-BE49-F238E27FC236}">
                <a16:creationId xmlns:a16="http://schemas.microsoft.com/office/drawing/2014/main" id="{87EA1072-75E4-3739-E7F4-1AA5171C60C9}"/>
              </a:ext>
            </a:extLst>
          </p:cNvPr>
          <p:cNvSpPr/>
          <p:nvPr/>
        </p:nvSpPr>
        <p:spPr>
          <a:xfrm>
            <a:off x="6509857" y="779868"/>
            <a:ext cx="4770632" cy="22593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NL" dirty="0"/>
              <a:t>Je kan de cliëntkaart op 3 manieren openen:</a:t>
            </a:r>
          </a:p>
          <a:p>
            <a:pPr marL="285750" indent="-285750">
              <a:buFont typeface="Arial" panose="020B0604020202020204" pitchFamily="34" charset="0"/>
              <a:buChar char="•"/>
            </a:pPr>
            <a:r>
              <a:rPr lang="nl-NL" dirty="0"/>
              <a:t>Als je een signaal hebt afgegeven wordt je direct naar de cliëntkaart gestuurd.</a:t>
            </a:r>
          </a:p>
          <a:p>
            <a:pPr marL="285750" indent="-285750">
              <a:buFont typeface="Arial" panose="020B0604020202020204" pitchFamily="34" charset="0"/>
              <a:buChar char="•"/>
            </a:pPr>
            <a:r>
              <a:rPr lang="nl-NL" dirty="0"/>
              <a:t>Via ‘Mijn cliënten’.</a:t>
            </a:r>
          </a:p>
          <a:p>
            <a:pPr marL="285750" indent="-285750">
              <a:buFont typeface="Arial" panose="020B0604020202020204" pitchFamily="34" charset="0"/>
              <a:buChar char="•"/>
            </a:pPr>
            <a:r>
              <a:rPr lang="nl-NL" dirty="0"/>
              <a:t>Via de link naar de cliëntkaart bij het ontvangen van een email over een nieuwe match.</a:t>
            </a:r>
          </a:p>
        </p:txBody>
      </p:sp>
    </p:spTree>
    <p:extLst>
      <p:ext uri="{BB962C8B-B14F-4D97-AF65-F5344CB8AC3E}">
        <p14:creationId xmlns:p14="http://schemas.microsoft.com/office/powerpoint/2010/main" val="281049573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7C855-BB04-5A7D-5781-627DAD1DFFCD}"/>
              </a:ext>
            </a:extLst>
          </p:cNvPr>
          <p:cNvSpPr>
            <a:spLocks noGrp="1"/>
          </p:cNvSpPr>
          <p:nvPr>
            <p:ph type="title"/>
          </p:nvPr>
        </p:nvSpPr>
        <p:spPr/>
        <p:txBody>
          <a:bodyPr/>
          <a:lstStyle/>
          <a:p>
            <a:r>
              <a:rPr lang="nl-NL" dirty="0"/>
              <a:t>In cliëntkaart: </a:t>
            </a:r>
            <a:r>
              <a:rPr lang="nl-NL" sz="3600" dirty="0"/>
              <a:t>Visualiseer betrokken organisatie in tijd</a:t>
            </a:r>
          </a:p>
        </p:txBody>
      </p:sp>
      <p:pic>
        <p:nvPicPr>
          <p:cNvPr id="5" name="Tijdelijke aanduiding voor inhoud 4">
            <a:extLst>
              <a:ext uri="{FF2B5EF4-FFF2-40B4-BE49-F238E27FC236}">
                <a16:creationId xmlns:a16="http://schemas.microsoft.com/office/drawing/2014/main" id="{29ECB026-24F5-E5FE-B1DB-36241D381DAC}"/>
              </a:ext>
            </a:extLst>
          </p:cNvPr>
          <p:cNvPicPr>
            <a:picLocks noGrp="1" noChangeAspect="1"/>
          </p:cNvPicPr>
          <p:nvPr>
            <p:ph idx="1"/>
          </p:nvPr>
        </p:nvPicPr>
        <p:blipFill>
          <a:blip r:embed="rId2"/>
          <a:stretch>
            <a:fillRect/>
          </a:stretch>
        </p:blipFill>
        <p:spPr>
          <a:xfrm>
            <a:off x="3050705" y="1825625"/>
            <a:ext cx="6090589" cy="4351338"/>
          </a:xfrm>
        </p:spPr>
      </p:pic>
      <p:sp>
        <p:nvSpPr>
          <p:cNvPr id="6" name="Pijl: links/omhoog 5">
            <a:extLst>
              <a:ext uri="{FF2B5EF4-FFF2-40B4-BE49-F238E27FC236}">
                <a16:creationId xmlns:a16="http://schemas.microsoft.com/office/drawing/2014/main" id="{B32FCA95-331A-31F2-6F16-C789C242781D}"/>
              </a:ext>
            </a:extLst>
          </p:cNvPr>
          <p:cNvSpPr/>
          <p:nvPr/>
        </p:nvSpPr>
        <p:spPr>
          <a:xfrm>
            <a:off x="9237305" y="1418253"/>
            <a:ext cx="737119" cy="3582956"/>
          </a:xfrm>
          <a:prstGeom prst="leftUpArrow">
            <a:avLst>
              <a:gd name="adj1" fmla="val 25000"/>
              <a:gd name="adj2" fmla="val 23734"/>
              <a:gd name="adj3" fmla="val 25000"/>
            </a:avLst>
          </a:prstGeom>
          <a:scene3d>
            <a:camera prst="orthographicFront">
              <a:rot lat="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0100960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i="0" dirty="0">
                <a:solidFill>
                  <a:srgbClr val="FFFFFF"/>
                </a:solidFill>
                <a:effectLst/>
                <a:latin typeface="Calibri" panose="020F0502020204030204" pitchFamily="34" charset="0"/>
                <a:cs typeface="Calibri" panose="020F0502020204030204" pitchFamily="34" charset="0"/>
              </a:rPr>
              <a:t>Programma</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591344"/>
            <a:ext cx="6906491" cy="5585619"/>
          </a:xfrm>
        </p:spPr>
        <p:txBody>
          <a:bodyPr anchor="ctr">
            <a:normAutofit/>
          </a:bodyPr>
          <a:lstStyle/>
          <a:p>
            <a:pPr marL="0" indent="0">
              <a:buNone/>
            </a:pPr>
            <a:r>
              <a:rPr lang="nl-NL" sz="2400" dirty="0"/>
              <a:t>Systeem:  MULTIsignaal</a:t>
            </a:r>
          </a:p>
          <a:p>
            <a:pPr marL="0" indent="0">
              <a:buNone/>
            </a:pPr>
            <a:r>
              <a:rPr lang="nl-NL" sz="2400" dirty="0"/>
              <a:t>Deel 1</a:t>
            </a:r>
          </a:p>
          <a:p>
            <a:r>
              <a:rPr lang="nl-NL" sz="2400" dirty="0"/>
              <a:t>Verwijsindex: Wat is het?/ Aanleiding</a:t>
            </a:r>
          </a:p>
          <a:p>
            <a:r>
              <a:rPr lang="nl-NL" sz="2400" dirty="0"/>
              <a:t>Doelstelling </a:t>
            </a:r>
          </a:p>
          <a:p>
            <a:r>
              <a:rPr lang="nl-NL" sz="2400" dirty="0"/>
              <a:t>Meldcriteria</a:t>
            </a:r>
          </a:p>
          <a:p>
            <a:r>
              <a:rPr lang="nl-NL" sz="2400" dirty="0"/>
              <a:t>Signaleren &amp; Match</a:t>
            </a:r>
          </a:p>
          <a:p>
            <a:pPr marL="0" indent="0">
              <a:buNone/>
            </a:pPr>
            <a:r>
              <a:rPr lang="nl-NL" sz="2400" dirty="0"/>
              <a:t>Deel 2</a:t>
            </a:r>
          </a:p>
          <a:p>
            <a:r>
              <a:rPr lang="nl-NL" sz="2400" dirty="0"/>
              <a:t>Hoe werkt het? </a:t>
            </a:r>
          </a:p>
          <a:p>
            <a:r>
              <a:rPr lang="nl-NL" sz="2400" dirty="0"/>
              <a:t>Tools en informatie</a:t>
            </a:r>
          </a:p>
        </p:txBody>
      </p:sp>
    </p:spTree>
    <p:extLst>
      <p:ext uri="{BB962C8B-B14F-4D97-AF65-F5344CB8AC3E}">
        <p14:creationId xmlns:p14="http://schemas.microsoft.com/office/powerpoint/2010/main" val="2996850881"/>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2FE3FF-625C-ABA0-EF7C-6E82FE0E872E}"/>
              </a:ext>
            </a:extLst>
          </p:cNvPr>
          <p:cNvSpPr>
            <a:spLocks noGrp="1"/>
          </p:cNvSpPr>
          <p:nvPr>
            <p:ph type="title"/>
          </p:nvPr>
        </p:nvSpPr>
        <p:spPr/>
        <p:txBody>
          <a:bodyPr/>
          <a:lstStyle/>
          <a:p>
            <a:r>
              <a:rPr lang="nl-NL" dirty="0"/>
              <a:t>Visualisatie cliëntmatches</a:t>
            </a:r>
          </a:p>
        </p:txBody>
      </p:sp>
      <p:pic>
        <p:nvPicPr>
          <p:cNvPr id="6" name="Tijdelijke aanduiding voor inhoud 5">
            <a:extLst>
              <a:ext uri="{FF2B5EF4-FFF2-40B4-BE49-F238E27FC236}">
                <a16:creationId xmlns:a16="http://schemas.microsoft.com/office/drawing/2014/main" id="{944F2917-D92C-F2C4-F31C-6109A7B2C4E7}"/>
              </a:ext>
            </a:extLst>
          </p:cNvPr>
          <p:cNvPicPr>
            <a:picLocks noGrp="1" noChangeAspect="1"/>
          </p:cNvPicPr>
          <p:nvPr>
            <p:ph idx="1"/>
          </p:nvPr>
        </p:nvPicPr>
        <p:blipFill>
          <a:blip r:embed="rId2"/>
          <a:stretch>
            <a:fillRect/>
          </a:stretch>
        </p:blipFill>
        <p:spPr>
          <a:xfrm>
            <a:off x="1015617" y="1366983"/>
            <a:ext cx="9338348" cy="5252820"/>
          </a:xfrm>
          <a:prstGeom prst="rect">
            <a:avLst/>
          </a:prstGeom>
        </p:spPr>
      </p:pic>
    </p:spTree>
    <p:extLst>
      <p:ext uri="{BB962C8B-B14F-4D97-AF65-F5344CB8AC3E}">
        <p14:creationId xmlns:p14="http://schemas.microsoft.com/office/powerpoint/2010/main" val="127575550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88E8C-293B-AB34-7674-5191520FF087}"/>
              </a:ext>
            </a:extLst>
          </p:cNvPr>
          <p:cNvSpPr>
            <a:spLocks noGrp="1"/>
          </p:cNvSpPr>
          <p:nvPr>
            <p:ph type="title"/>
          </p:nvPr>
        </p:nvSpPr>
        <p:spPr/>
        <p:txBody>
          <a:bodyPr/>
          <a:lstStyle/>
          <a:p>
            <a:r>
              <a:rPr lang="nl-NL" dirty="0"/>
              <a:t>Visualisatie cliëntmatch</a:t>
            </a:r>
          </a:p>
        </p:txBody>
      </p:sp>
      <p:pic>
        <p:nvPicPr>
          <p:cNvPr id="4" name="Tijdelijke aanduiding voor inhoud 3">
            <a:extLst>
              <a:ext uri="{FF2B5EF4-FFF2-40B4-BE49-F238E27FC236}">
                <a16:creationId xmlns:a16="http://schemas.microsoft.com/office/drawing/2014/main" id="{88214572-5F46-5F1F-E4DD-6DD703DE0C3D}"/>
              </a:ext>
            </a:extLst>
          </p:cNvPr>
          <p:cNvPicPr>
            <a:picLocks noGrp="1" noChangeAspect="1"/>
          </p:cNvPicPr>
          <p:nvPr>
            <p:ph idx="1"/>
          </p:nvPr>
        </p:nvPicPr>
        <p:blipFill>
          <a:blip r:embed="rId2"/>
          <a:stretch>
            <a:fillRect/>
          </a:stretch>
        </p:blipFill>
        <p:spPr>
          <a:xfrm>
            <a:off x="670060" y="1801091"/>
            <a:ext cx="9671919" cy="4394345"/>
          </a:xfrm>
          <a:prstGeom prst="rect">
            <a:avLst/>
          </a:prstGeom>
        </p:spPr>
      </p:pic>
    </p:spTree>
    <p:extLst>
      <p:ext uri="{BB962C8B-B14F-4D97-AF65-F5344CB8AC3E}">
        <p14:creationId xmlns:p14="http://schemas.microsoft.com/office/powerpoint/2010/main" val="297909864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79819-018D-4E18-8AB5-30791F8ABFE3}"/>
              </a:ext>
            </a:extLst>
          </p:cNvPr>
          <p:cNvSpPr>
            <a:spLocks noGrp="1"/>
          </p:cNvSpPr>
          <p:nvPr>
            <p:ph type="title"/>
          </p:nvPr>
        </p:nvSpPr>
        <p:spPr/>
        <p:txBody>
          <a:bodyPr/>
          <a:lstStyle/>
          <a:p>
            <a:r>
              <a:rPr lang="nl-NL" dirty="0"/>
              <a:t>Het signaal bewerken/ afstemmen en regie</a:t>
            </a:r>
          </a:p>
        </p:txBody>
      </p:sp>
      <p:pic>
        <p:nvPicPr>
          <p:cNvPr id="14" name="Tijdelijke aanduiding voor inhoud 13">
            <a:extLst>
              <a:ext uri="{FF2B5EF4-FFF2-40B4-BE49-F238E27FC236}">
                <a16:creationId xmlns:a16="http://schemas.microsoft.com/office/drawing/2014/main" id="{52A19F59-ED94-4A5D-8A2F-06FB7FC0F941}"/>
              </a:ext>
            </a:extLst>
          </p:cNvPr>
          <p:cNvPicPr>
            <a:picLocks noGrp="1" noChangeAspect="1"/>
          </p:cNvPicPr>
          <p:nvPr>
            <p:ph idx="1"/>
          </p:nvPr>
        </p:nvPicPr>
        <p:blipFill>
          <a:blip r:embed="rId2"/>
          <a:stretch>
            <a:fillRect/>
          </a:stretch>
        </p:blipFill>
        <p:spPr>
          <a:xfrm>
            <a:off x="569861" y="1385227"/>
            <a:ext cx="10626873" cy="5071149"/>
          </a:xfrm>
        </p:spPr>
      </p:pic>
      <p:sp>
        <p:nvSpPr>
          <p:cNvPr id="3" name="Rechthoek: afgeronde hoeken 2">
            <a:extLst>
              <a:ext uri="{FF2B5EF4-FFF2-40B4-BE49-F238E27FC236}">
                <a16:creationId xmlns:a16="http://schemas.microsoft.com/office/drawing/2014/main" id="{E9CB9C72-9042-4248-A055-482BFF700D2E}"/>
              </a:ext>
            </a:extLst>
          </p:cNvPr>
          <p:cNvSpPr/>
          <p:nvPr/>
        </p:nvSpPr>
        <p:spPr>
          <a:xfrm>
            <a:off x="8084712" y="5463149"/>
            <a:ext cx="3190555"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NL" dirty="0"/>
              <a:t>Indien je niet kunt of wilt afstemmen (</a:t>
            </a:r>
            <a:r>
              <a:rPr lang="nl-NL" dirty="0" err="1"/>
              <a:t>bijv</a:t>
            </a:r>
            <a:r>
              <a:rPr lang="nl-NL" dirty="0"/>
              <a:t> bij een gezinsmatch): kies dan </a:t>
            </a:r>
            <a:r>
              <a:rPr lang="nl-NL" dirty="0" err="1"/>
              <a:t>nvt</a:t>
            </a:r>
            <a:endParaRPr lang="nl-NL" dirty="0"/>
          </a:p>
        </p:txBody>
      </p:sp>
      <p:sp>
        <p:nvSpPr>
          <p:cNvPr id="9" name="Rechthoek 8">
            <a:extLst>
              <a:ext uri="{FF2B5EF4-FFF2-40B4-BE49-F238E27FC236}">
                <a16:creationId xmlns:a16="http://schemas.microsoft.com/office/drawing/2014/main" id="{5A590B42-CEFD-49B0-AAF5-227E2AC3A818}"/>
              </a:ext>
            </a:extLst>
          </p:cNvPr>
          <p:cNvSpPr/>
          <p:nvPr/>
        </p:nvSpPr>
        <p:spPr>
          <a:xfrm>
            <a:off x="8119920" y="3783323"/>
            <a:ext cx="2898815" cy="107379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dirty="0"/>
              <a:t>Signaal: </a:t>
            </a:r>
          </a:p>
          <a:p>
            <a:pPr marL="285750" indent="-285750" algn="ctr">
              <a:buFont typeface="Arial" panose="020B0604020202020204" pitchFamily="34" charset="0"/>
              <a:buChar char="•"/>
            </a:pPr>
            <a:r>
              <a:rPr lang="nl-NL" dirty="0"/>
              <a:t>Vernieuwen</a:t>
            </a:r>
          </a:p>
          <a:p>
            <a:pPr marL="285750" indent="-285750" algn="ctr">
              <a:buFont typeface="Arial" panose="020B0604020202020204" pitchFamily="34" charset="0"/>
              <a:buChar char="•"/>
            </a:pPr>
            <a:r>
              <a:rPr lang="nl-NL" dirty="0"/>
              <a:t>Deactiveren</a:t>
            </a:r>
          </a:p>
          <a:p>
            <a:pPr marL="285750" indent="-285750" algn="ctr">
              <a:buFont typeface="Arial" panose="020B0604020202020204" pitchFamily="34" charset="0"/>
              <a:buChar char="•"/>
            </a:pPr>
            <a:r>
              <a:rPr lang="nl-NL" dirty="0"/>
              <a:t>Overdragen aan collega</a:t>
            </a:r>
          </a:p>
        </p:txBody>
      </p:sp>
      <p:sp>
        <p:nvSpPr>
          <p:cNvPr id="4" name="Pijl: gebogen 3">
            <a:extLst>
              <a:ext uri="{FF2B5EF4-FFF2-40B4-BE49-F238E27FC236}">
                <a16:creationId xmlns:a16="http://schemas.microsoft.com/office/drawing/2014/main" id="{47652B83-AF8C-4D85-9167-35C914DB32A5}"/>
              </a:ext>
            </a:extLst>
          </p:cNvPr>
          <p:cNvSpPr/>
          <p:nvPr/>
        </p:nvSpPr>
        <p:spPr>
          <a:xfrm rot="16200000">
            <a:off x="5547471" y="3149285"/>
            <a:ext cx="335688" cy="63348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0" name="Pijl: links 9">
            <a:extLst>
              <a:ext uri="{FF2B5EF4-FFF2-40B4-BE49-F238E27FC236}">
                <a16:creationId xmlns:a16="http://schemas.microsoft.com/office/drawing/2014/main" id="{016A0202-250E-43F2-8D1A-9009AF55C310}"/>
              </a:ext>
            </a:extLst>
          </p:cNvPr>
          <p:cNvSpPr/>
          <p:nvPr/>
        </p:nvSpPr>
        <p:spPr>
          <a:xfrm>
            <a:off x="7517834" y="4638635"/>
            <a:ext cx="415676" cy="1258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1D0436C8-76AD-4D9E-93ED-4BE7FCC581B6}"/>
              </a:ext>
            </a:extLst>
          </p:cNvPr>
          <p:cNvSpPr/>
          <p:nvPr/>
        </p:nvSpPr>
        <p:spPr>
          <a:xfrm>
            <a:off x="7517834" y="2711015"/>
            <a:ext cx="461395" cy="2684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dirty="0"/>
              <a:t>1</a:t>
            </a:r>
          </a:p>
        </p:txBody>
      </p:sp>
      <p:sp>
        <p:nvSpPr>
          <p:cNvPr id="8" name="Rechthoek 7">
            <a:extLst>
              <a:ext uri="{FF2B5EF4-FFF2-40B4-BE49-F238E27FC236}">
                <a16:creationId xmlns:a16="http://schemas.microsoft.com/office/drawing/2014/main" id="{B16E21B6-3147-4964-9557-DB0A2584AD75}"/>
              </a:ext>
            </a:extLst>
          </p:cNvPr>
          <p:cNvSpPr/>
          <p:nvPr/>
        </p:nvSpPr>
        <p:spPr>
          <a:xfrm>
            <a:off x="7658525" y="3831920"/>
            <a:ext cx="461395" cy="2684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dirty="0"/>
              <a:t>2</a:t>
            </a:r>
          </a:p>
        </p:txBody>
      </p:sp>
      <p:sp>
        <p:nvSpPr>
          <p:cNvPr id="6" name="Rechthoek 5">
            <a:extLst>
              <a:ext uri="{FF2B5EF4-FFF2-40B4-BE49-F238E27FC236}">
                <a16:creationId xmlns:a16="http://schemas.microsoft.com/office/drawing/2014/main" id="{CB4F8B6E-2388-4FAE-B229-6B48C110FFDF}"/>
              </a:ext>
            </a:extLst>
          </p:cNvPr>
          <p:cNvSpPr/>
          <p:nvPr/>
        </p:nvSpPr>
        <p:spPr>
          <a:xfrm>
            <a:off x="7623317" y="5491092"/>
            <a:ext cx="461395" cy="2684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dirty="0"/>
              <a:t>3</a:t>
            </a:r>
          </a:p>
        </p:txBody>
      </p:sp>
      <p:sp>
        <p:nvSpPr>
          <p:cNvPr id="15" name="Rechthoek 14">
            <a:extLst>
              <a:ext uri="{FF2B5EF4-FFF2-40B4-BE49-F238E27FC236}">
                <a16:creationId xmlns:a16="http://schemas.microsoft.com/office/drawing/2014/main" id="{3A61DFB5-AC5E-4D40-BC33-CA6E69668554}"/>
              </a:ext>
            </a:extLst>
          </p:cNvPr>
          <p:cNvSpPr/>
          <p:nvPr/>
        </p:nvSpPr>
        <p:spPr>
          <a:xfrm>
            <a:off x="8136295" y="2668425"/>
            <a:ext cx="1812424" cy="56460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dirty="0"/>
              <a:t>Regie bepalen</a:t>
            </a:r>
          </a:p>
        </p:txBody>
      </p:sp>
    </p:spTree>
    <p:extLst>
      <p:ext uri="{BB962C8B-B14F-4D97-AF65-F5344CB8AC3E}">
        <p14:creationId xmlns:p14="http://schemas.microsoft.com/office/powerpoint/2010/main" val="395019486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0EFFA09-A224-457B-96F7-B22D4F956885}"/>
              </a:ext>
            </a:extLst>
          </p:cNvPr>
          <p:cNvPicPr>
            <a:picLocks noGrp="1" noChangeAspect="1"/>
          </p:cNvPicPr>
          <p:nvPr>
            <p:ph idx="1"/>
          </p:nvPr>
        </p:nvPicPr>
        <p:blipFill>
          <a:blip r:embed="rId2"/>
          <a:stretch>
            <a:fillRect/>
          </a:stretch>
        </p:blipFill>
        <p:spPr>
          <a:xfrm>
            <a:off x="2921355" y="998189"/>
            <a:ext cx="9003167" cy="5393378"/>
          </a:xfrm>
        </p:spPr>
      </p:pic>
      <p:sp>
        <p:nvSpPr>
          <p:cNvPr id="2" name="Titel 1">
            <a:extLst>
              <a:ext uri="{FF2B5EF4-FFF2-40B4-BE49-F238E27FC236}">
                <a16:creationId xmlns:a16="http://schemas.microsoft.com/office/drawing/2014/main" id="{E8756863-6974-4622-8774-AC3AC81928D5}"/>
              </a:ext>
            </a:extLst>
          </p:cNvPr>
          <p:cNvSpPr>
            <a:spLocks noGrp="1"/>
          </p:cNvSpPr>
          <p:nvPr>
            <p:ph type="title"/>
          </p:nvPr>
        </p:nvSpPr>
        <p:spPr>
          <a:xfrm>
            <a:off x="324830" y="170516"/>
            <a:ext cx="10515600" cy="1325563"/>
          </a:xfrm>
        </p:spPr>
        <p:txBody>
          <a:bodyPr/>
          <a:lstStyle/>
          <a:p>
            <a:r>
              <a:rPr lang="nl-NL" dirty="0"/>
              <a:t>Signaal bewerken</a:t>
            </a:r>
          </a:p>
        </p:txBody>
      </p:sp>
      <p:sp>
        <p:nvSpPr>
          <p:cNvPr id="6" name="Rechthoek 5">
            <a:extLst>
              <a:ext uri="{FF2B5EF4-FFF2-40B4-BE49-F238E27FC236}">
                <a16:creationId xmlns:a16="http://schemas.microsoft.com/office/drawing/2014/main" id="{7BED5FEE-A4E7-4435-B1D3-4711111ADB91}"/>
              </a:ext>
            </a:extLst>
          </p:cNvPr>
          <p:cNvSpPr/>
          <p:nvPr/>
        </p:nvSpPr>
        <p:spPr>
          <a:xfrm>
            <a:off x="430370" y="4212531"/>
            <a:ext cx="2898815" cy="107379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dirty="0"/>
              <a:t>Signaal: </a:t>
            </a:r>
          </a:p>
          <a:p>
            <a:pPr marL="285750" indent="-285750" algn="ctr">
              <a:buFont typeface="Arial" panose="020B0604020202020204" pitchFamily="34" charset="0"/>
              <a:buChar char="•"/>
            </a:pPr>
            <a:r>
              <a:rPr lang="nl-NL" dirty="0"/>
              <a:t>Vernieuwen</a:t>
            </a:r>
          </a:p>
          <a:p>
            <a:pPr marL="285750" indent="-285750" algn="ctr">
              <a:buFont typeface="Arial" panose="020B0604020202020204" pitchFamily="34" charset="0"/>
              <a:buChar char="•"/>
            </a:pPr>
            <a:r>
              <a:rPr lang="nl-NL" dirty="0"/>
              <a:t>Deactiveren</a:t>
            </a:r>
          </a:p>
        </p:txBody>
      </p:sp>
      <p:sp>
        <p:nvSpPr>
          <p:cNvPr id="7" name="Rechthoek 6">
            <a:extLst>
              <a:ext uri="{FF2B5EF4-FFF2-40B4-BE49-F238E27FC236}">
                <a16:creationId xmlns:a16="http://schemas.microsoft.com/office/drawing/2014/main" id="{CDB95366-83A4-45D5-AF1E-EB465D852C57}"/>
              </a:ext>
            </a:extLst>
          </p:cNvPr>
          <p:cNvSpPr/>
          <p:nvPr/>
        </p:nvSpPr>
        <p:spPr>
          <a:xfrm>
            <a:off x="114255" y="2323752"/>
            <a:ext cx="2898815" cy="107379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dirty="0"/>
              <a:t>De locatie-/instantiebeheerder kan een signaal overdragen aan collega</a:t>
            </a:r>
          </a:p>
        </p:txBody>
      </p:sp>
      <p:sp>
        <p:nvSpPr>
          <p:cNvPr id="8" name="Pijl: rechts 7">
            <a:extLst>
              <a:ext uri="{FF2B5EF4-FFF2-40B4-BE49-F238E27FC236}">
                <a16:creationId xmlns:a16="http://schemas.microsoft.com/office/drawing/2014/main" id="{37663252-D6AA-4EAA-A907-B1BA7CB71CEF}"/>
              </a:ext>
            </a:extLst>
          </p:cNvPr>
          <p:cNvSpPr/>
          <p:nvPr/>
        </p:nvSpPr>
        <p:spPr>
          <a:xfrm>
            <a:off x="3501718" y="4473301"/>
            <a:ext cx="978408" cy="1658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 rechts 8">
            <a:extLst>
              <a:ext uri="{FF2B5EF4-FFF2-40B4-BE49-F238E27FC236}">
                <a16:creationId xmlns:a16="http://schemas.microsoft.com/office/drawing/2014/main" id="{9AC8C116-C303-4027-9E16-6598F26F65C7}"/>
              </a:ext>
            </a:extLst>
          </p:cNvPr>
          <p:cNvSpPr/>
          <p:nvPr/>
        </p:nvSpPr>
        <p:spPr>
          <a:xfrm>
            <a:off x="2758607" y="3338818"/>
            <a:ext cx="1813394" cy="90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6273338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B86C4-FF79-15D3-0179-642DA02E5976}"/>
              </a:ext>
            </a:extLst>
          </p:cNvPr>
          <p:cNvSpPr>
            <a:spLocks noGrp="1"/>
          </p:cNvSpPr>
          <p:nvPr>
            <p:ph type="title"/>
          </p:nvPr>
        </p:nvSpPr>
        <p:spPr/>
        <p:txBody>
          <a:bodyPr/>
          <a:lstStyle/>
          <a:p>
            <a:r>
              <a:rPr lang="nl-NL" dirty="0"/>
              <a:t>Match-Afstemming-Systeem</a:t>
            </a:r>
          </a:p>
        </p:txBody>
      </p:sp>
      <p:pic>
        <p:nvPicPr>
          <p:cNvPr id="5" name="Tijdelijke aanduiding voor inhoud 4">
            <a:extLst>
              <a:ext uri="{FF2B5EF4-FFF2-40B4-BE49-F238E27FC236}">
                <a16:creationId xmlns:a16="http://schemas.microsoft.com/office/drawing/2014/main" id="{39CD6F12-C92D-FBCF-0ED2-11F92D10BA8F}"/>
              </a:ext>
            </a:extLst>
          </p:cNvPr>
          <p:cNvPicPr>
            <a:picLocks noGrp="1" noChangeAspect="1"/>
          </p:cNvPicPr>
          <p:nvPr>
            <p:ph idx="1"/>
          </p:nvPr>
        </p:nvPicPr>
        <p:blipFill>
          <a:blip r:embed="rId2"/>
          <a:stretch>
            <a:fillRect/>
          </a:stretch>
        </p:blipFill>
        <p:spPr>
          <a:xfrm>
            <a:off x="1804332" y="1825625"/>
            <a:ext cx="8583335" cy="4351338"/>
          </a:xfrm>
        </p:spPr>
      </p:pic>
      <p:pic>
        <p:nvPicPr>
          <p:cNvPr id="6" name="Afbeelding 5">
            <a:extLst>
              <a:ext uri="{FF2B5EF4-FFF2-40B4-BE49-F238E27FC236}">
                <a16:creationId xmlns:a16="http://schemas.microsoft.com/office/drawing/2014/main" id="{2AB73BA9-323F-1093-7174-3B02B7DFB36B}"/>
              </a:ext>
            </a:extLst>
          </p:cNvPr>
          <p:cNvPicPr>
            <a:picLocks noChangeAspect="1"/>
          </p:cNvPicPr>
          <p:nvPr/>
        </p:nvPicPr>
        <p:blipFill>
          <a:blip r:embed="rId3"/>
          <a:stretch>
            <a:fillRect/>
          </a:stretch>
        </p:blipFill>
        <p:spPr>
          <a:xfrm>
            <a:off x="338284" y="4649207"/>
            <a:ext cx="999831" cy="201185"/>
          </a:xfrm>
          <a:prstGeom prst="rect">
            <a:avLst/>
          </a:prstGeom>
        </p:spPr>
      </p:pic>
    </p:spTree>
    <p:extLst>
      <p:ext uri="{BB962C8B-B14F-4D97-AF65-F5344CB8AC3E}">
        <p14:creationId xmlns:p14="http://schemas.microsoft.com/office/powerpoint/2010/main" val="335871630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270A5B-5710-4B74-9B80-5FC37BEE3F6D}"/>
              </a:ext>
            </a:extLst>
          </p:cNvPr>
          <p:cNvSpPr>
            <a:spLocks noGrp="1"/>
          </p:cNvSpPr>
          <p:nvPr>
            <p:ph type="title"/>
          </p:nvPr>
        </p:nvSpPr>
        <p:spPr/>
        <p:txBody>
          <a:bodyPr/>
          <a:lstStyle/>
          <a:p>
            <a:r>
              <a:rPr lang="nl-NL" dirty="0"/>
              <a:t>Applicatieonderdelen: E-</a:t>
            </a:r>
            <a:r>
              <a:rPr lang="nl-NL" dirty="0" err="1"/>
              <a:t>learning</a:t>
            </a:r>
            <a:endParaRPr lang="nl-NL" dirty="0"/>
          </a:p>
        </p:txBody>
      </p:sp>
      <p:pic>
        <p:nvPicPr>
          <p:cNvPr id="6" name="Tijdelijke aanduiding voor inhoud 5">
            <a:extLst>
              <a:ext uri="{FF2B5EF4-FFF2-40B4-BE49-F238E27FC236}">
                <a16:creationId xmlns:a16="http://schemas.microsoft.com/office/drawing/2014/main" id="{EEA40A8B-731D-43C4-9A2E-8D06BAEFC071}"/>
              </a:ext>
            </a:extLst>
          </p:cNvPr>
          <p:cNvPicPr>
            <a:picLocks noGrp="1" noChangeAspect="1"/>
          </p:cNvPicPr>
          <p:nvPr>
            <p:ph idx="1"/>
          </p:nvPr>
        </p:nvPicPr>
        <p:blipFill>
          <a:blip r:embed="rId2"/>
          <a:stretch>
            <a:fillRect/>
          </a:stretch>
        </p:blipFill>
        <p:spPr>
          <a:xfrm>
            <a:off x="1602391" y="1503575"/>
            <a:ext cx="10095617" cy="4703822"/>
          </a:xfrm>
        </p:spPr>
      </p:pic>
      <p:sp>
        <p:nvSpPr>
          <p:cNvPr id="8" name="Pijl: links/omhoog 7">
            <a:extLst>
              <a:ext uri="{FF2B5EF4-FFF2-40B4-BE49-F238E27FC236}">
                <a16:creationId xmlns:a16="http://schemas.microsoft.com/office/drawing/2014/main" id="{2C079D62-BFAE-4D3C-9E77-B78A83D3DDE4}"/>
              </a:ext>
            </a:extLst>
          </p:cNvPr>
          <p:cNvSpPr/>
          <p:nvPr/>
        </p:nvSpPr>
        <p:spPr>
          <a:xfrm flipH="1">
            <a:off x="737736" y="1264103"/>
            <a:ext cx="592742" cy="2496133"/>
          </a:xfrm>
          <a:prstGeom prst="leftUpArrow">
            <a:avLst/>
          </a:prstGeom>
          <a:scene3d>
            <a:camera prst="orthographicFront">
              <a:rot lat="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9834272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C33A981-942A-4DC1-907F-CCA9B45E04FE}"/>
              </a:ext>
            </a:extLst>
          </p:cNvPr>
          <p:cNvSpPr>
            <a:spLocks noGrp="1"/>
          </p:cNvSpPr>
          <p:nvPr>
            <p:ph type="title"/>
          </p:nvPr>
        </p:nvSpPr>
        <p:spPr/>
        <p:txBody>
          <a:bodyPr/>
          <a:lstStyle/>
          <a:p>
            <a:r>
              <a:rPr lang="nl-NL" dirty="0"/>
              <a:t>Links in de applicatie</a:t>
            </a:r>
          </a:p>
        </p:txBody>
      </p:sp>
      <p:pic>
        <p:nvPicPr>
          <p:cNvPr id="5" name="Tijdelijke aanduiding voor inhoud 4">
            <a:extLst>
              <a:ext uri="{FF2B5EF4-FFF2-40B4-BE49-F238E27FC236}">
                <a16:creationId xmlns:a16="http://schemas.microsoft.com/office/drawing/2014/main" id="{748A4955-7F9F-4969-B7B0-C4927E752190}"/>
              </a:ext>
            </a:extLst>
          </p:cNvPr>
          <p:cNvPicPr>
            <a:picLocks noGrp="1" noChangeAspect="1"/>
          </p:cNvPicPr>
          <p:nvPr>
            <p:ph idx="1"/>
          </p:nvPr>
        </p:nvPicPr>
        <p:blipFill>
          <a:blip r:embed="rId2"/>
          <a:stretch>
            <a:fillRect/>
          </a:stretch>
        </p:blipFill>
        <p:spPr>
          <a:xfrm>
            <a:off x="1562480" y="1583838"/>
            <a:ext cx="9835166" cy="4774100"/>
          </a:xfrm>
        </p:spPr>
      </p:pic>
      <p:sp>
        <p:nvSpPr>
          <p:cNvPr id="9" name="Pijl: links/omhoog 8">
            <a:extLst>
              <a:ext uri="{FF2B5EF4-FFF2-40B4-BE49-F238E27FC236}">
                <a16:creationId xmlns:a16="http://schemas.microsoft.com/office/drawing/2014/main" id="{CA737E8D-A450-466C-81E0-441FBDDDB563}"/>
              </a:ext>
            </a:extLst>
          </p:cNvPr>
          <p:cNvSpPr/>
          <p:nvPr/>
        </p:nvSpPr>
        <p:spPr>
          <a:xfrm flipH="1">
            <a:off x="838200" y="1243013"/>
            <a:ext cx="592742" cy="2843212"/>
          </a:xfrm>
          <a:prstGeom prst="leftUpArrow">
            <a:avLst/>
          </a:prstGeom>
          <a:scene3d>
            <a:camera prst="orthographicFront">
              <a:rot lat="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2224565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el 1"/>
          <p:cNvSpPr>
            <a:spLocks noGrp="1"/>
          </p:cNvSpPr>
          <p:nvPr>
            <p:ph type="title"/>
          </p:nvPr>
        </p:nvSpPr>
        <p:spPr>
          <a:xfrm>
            <a:off x="1981201" y="274638"/>
            <a:ext cx="6562725" cy="1143000"/>
          </a:xfrm>
        </p:spPr>
        <p:txBody>
          <a:bodyPr/>
          <a:lstStyle/>
          <a:p>
            <a:r>
              <a:rPr lang="nl-NL" dirty="0"/>
              <a:t>Verwijsindex </a:t>
            </a:r>
            <a:r>
              <a:rPr lang="nl-NL" dirty="0" err="1"/>
              <a:t>app</a:t>
            </a:r>
            <a:endParaRPr lang="nl-NL" dirty="0"/>
          </a:p>
        </p:txBody>
      </p:sp>
      <p:sp>
        <p:nvSpPr>
          <p:cNvPr id="13315" name="Tijdelijke aanduiding voor inhoud 2"/>
          <p:cNvSpPr>
            <a:spLocks noGrp="1"/>
          </p:cNvSpPr>
          <p:nvPr>
            <p:ph idx="1"/>
          </p:nvPr>
        </p:nvSpPr>
        <p:spPr>
          <a:xfrm>
            <a:off x="1981200" y="1600201"/>
            <a:ext cx="6635750" cy="4525963"/>
          </a:xfrm>
        </p:spPr>
        <p:txBody>
          <a:bodyPr rtlCol="0">
            <a:normAutofit/>
          </a:bodyPr>
          <a:lstStyle/>
          <a:p>
            <a:pPr fontAlgn="auto">
              <a:spcAft>
                <a:spcPts val="0"/>
              </a:spcAft>
              <a:buNone/>
              <a:defRPr/>
            </a:pPr>
            <a:r>
              <a:rPr lang="nl-NL" dirty="0" err="1"/>
              <a:t>iOS</a:t>
            </a:r>
            <a:endParaRPr lang="nl-NL" dirty="0"/>
          </a:p>
          <a:p>
            <a:pPr fontAlgn="auto">
              <a:spcAft>
                <a:spcPts val="0"/>
              </a:spcAft>
              <a:buNone/>
              <a:defRPr/>
            </a:pPr>
            <a:r>
              <a:rPr lang="nl-NL" dirty="0"/>
              <a:t>Android</a:t>
            </a:r>
          </a:p>
        </p:txBody>
      </p:sp>
      <p:pic>
        <p:nvPicPr>
          <p:cNvPr id="2" name="Afbeelding 1"/>
          <p:cNvPicPr>
            <a:picLocks noChangeAspect="1"/>
          </p:cNvPicPr>
          <p:nvPr/>
        </p:nvPicPr>
        <p:blipFill>
          <a:blip r:embed="rId2" cstate="print"/>
          <a:stretch>
            <a:fillRect/>
          </a:stretch>
        </p:blipFill>
        <p:spPr>
          <a:xfrm>
            <a:off x="4151784" y="1404419"/>
            <a:ext cx="4032448" cy="4799988"/>
          </a:xfrm>
          <a:prstGeom prst="rect">
            <a:avLst/>
          </a:prstGeom>
        </p:spPr>
      </p:pic>
    </p:spTree>
    <p:extLst>
      <p:ext uri="{BB962C8B-B14F-4D97-AF65-F5344CB8AC3E}">
        <p14:creationId xmlns:p14="http://schemas.microsoft.com/office/powerpoint/2010/main" val="362184376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F5D5B-3D0E-6D58-0A78-BA756F59193F}"/>
              </a:ext>
            </a:extLst>
          </p:cNvPr>
          <p:cNvSpPr>
            <a:spLocks noGrp="1"/>
          </p:cNvSpPr>
          <p:nvPr>
            <p:ph type="title"/>
          </p:nvPr>
        </p:nvSpPr>
        <p:spPr/>
        <p:txBody>
          <a:bodyPr/>
          <a:lstStyle/>
          <a:p>
            <a:r>
              <a:rPr lang="nl-NL" dirty="0"/>
              <a:t>Een account hebben in 3 regio’s</a:t>
            </a:r>
          </a:p>
        </p:txBody>
      </p:sp>
      <p:sp>
        <p:nvSpPr>
          <p:cNvPr id="3" name="Tijdelijke aanduiding voor inhoud 2">
            <a:extLst>
              <a:ext uri="{FF2B5EF4-FFF2-40B4-BE49-F238E27FC236}">
                <a16:creationId xmlns:a16="http://schemas.microsoft.com/office/drawing/2014/main" id="{91C31514-B60C-971E-B16A-A83316FBD47F}"/>
              </a:ext>
            </a:extLst>
          </p:cNvPr>
          <p:cNvSpPr>
            <a:spLocks noGrp="1"/>
          </p:cNvSpPr>
          <p:nvPr>
            <p:ph idx="1"/>
          </p:nvPr>
        </p:nvSpPr>
        <p:spPr/>
        <p:txBody>
          <a:bodyPr>
            <a:normAutofit fontScale="92500" lnSpcReduction="10000"/>
          </a:bodyPr>
          <a:lstStyle/>
          <a:p>
            <a:pPr marL="0" indent="0">
              <a:buNone/>
            </a:pPr>
            <a:r>
              <a:rPr lang="nl-NL" u="sng" dirty="0"/>
              <a:t>Specifiek voor Zuid-Limburg</a:t>
            </a:r>
          </a:p>
          <a:p>
            <a:pPr marL="0" indent="0">
              <a:buNone/>
            </a:pPr>
            <a:endParaRPr lang="nl-NL" u="sng" dirty="0"/>
          </a:p>
          <a:p>
            <a:pPr marL="0" indent="0">
              <a:buNone/>
            </a:pPr>
            <a:r>
              <a:rPr lang="nl-NL" dirty="0">
                <a:highlight>
                  <a:srgbClr val="FFFF00"/>
                </a:highlight>
              </a:rPr>
              <a:t>Let op </a:t>
            </a:r>
            <a:r>
              <a:rPr lang="nl-NL" dirty="0"/>
              <a:t>als je mails krijgt met een link naar een cliëntkaart en je hebt een bovenregionaal account in Zuid-Limburg (werken in alle 3 regio’s).</a:t>
            </a:r>
          </a:p>
          <a:p>
            <a:pPr marL="0" indent="0">
              <a:buNone/>
            </a:pPr>
            <a:r>
              <a:rPr lang="nl-NL" dirty="0"/>
              <a:t>Als je ingelogd bent bij MULTIsignaal Verwijsindex en je zit niet in de juiste regio, krijg je niets te zien als je op die link klikt.</a:t>
            </a:r>
            <a:br>
              <a:rPr lang="nl-NL" dirty="0"/>
            </a:br>
            <a:r>
              <a:rPr lang="nl-NL" dirty="0"/>
              <a:t>(kind X is gekoppeld aan een medewerker in regio Parkstad: klik je op de link in de mail en je hebt regio Maastricht openstaan: zie je niets!)</a:t>
            </a:r>
          </a:p>
          <a:p>
            <a:pPr marL="0" indent="0">
              <a:buNone/>
            </a:pPr>
            <a:endParaRPr lang="nl-NL" dirty="0"/>
          </a:p>
          <a:p>
            <a:pPr marL="0" indent="0">
              <a:buNone/>
            </a:pPr>
            <a:r>
              <a:rPr lang="nl-NL" dirty="0"/>
              <a:t>Oplossing: sluit de applicatie van MULTIsignaal Verwijsindex en open een andere regio.</a:t>
            </a:r>
          </a:p>
        </p:txBody>
      </p:sp>
    </p:spTree>
    <p:extLst>
      <p:ext uri="{BB962C8B-B14F-4D97-AF65-F5344CB8AC3E}">
        <p14:creationId xmlns:p14="http://schemas.microsoft.com/office/powerpoint/2010/main" val="147633427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838201" y="3998018"/>
            <a:ext cx="3981854" cy="2216513"/>
          </a:xfrm>
        </p:spPr>
        <p:txBody>
          <a:bodyPr vert="horz" lIns="91440" tIns="45720" rIns="91440" bIns="45720" rtlCol="0" anchor="ctr">
            <a:normAutofit/>
          </a:bodyPr>
          <a:lstStyle/>
          <a:p>
            <a:r>
              <a:rPr lang="en-US" sz="4100" kern="1200">
                <a:solidFill>
                  <a:schemeClr val="tx1"/>
                </a:solidFill>
                <a:latin typeface="+mj-lt"/>
                <a:ea typeface="+mj-ea"/>
                <a:cs typeface="+mj-cs"/>
              </a:rPr>
              <a:t>Contactgegevens Regiobeheerders</a:t>
            </a:r>
          </a:p>
        </p:txBody>
      </p:sp>
      <p:sp>
        <p:nvSpPr>
          <p:cNvPr id="35" name="Arc 34">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Afbeelding 3" descr="Afbeelding met tekst, Lettertype, Graphics, logo&#10;&#10;Automatisch gegenereerde beschrijving">
            <a:extLst>
              <a:ext uri="{FF2B5EF4-FFF2-40B4-BE49-F238E27FC236}">
                <a16:creationId xmlns:a16="http://schemas.microsoft.com/office/drawing/2014/main" id="{79C258A2-3A18-F1D8-76B7-ED359ADD744B}"/>
              </a:ext>
            </a:extLst>
          </p:cNvPr>
          <p:cNvPicPr>
            <a:picLocks noChangeAspect="1"/>
          </p:cNvPicPr>
          <p:nvPr/>
        </p:nvPicPr>
        <p:blipFill>
          <a:blip r:embed="rId2"/>
          <a:stretch>
            <a:fillRect/>
          </a:stretch>
        </p:blipFill>
        <p:spPr>
          <a:xfrm>
            <a:off x="659914" y="824218"/>
            <a:ext cx="10872172" cy="2718044"/>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6" name="Tekstvak 5">
            <a:extLst>
              <a:ext uri="{FF2B5EF4-FFF2-40B4-BE49-F238E27FC236}">
                <a16:creationId xmlns:a16="http://schemas.microsoft.com/office/drawing/2014/main" id="{CBCA477B-A0F7-695A-9BCD-8296F1BBA97B}"/>
              </a:ext>
            </a:extLst>
          </p:cNvPr>
          <p:cNvSpPr txBox="1"/>
          <p:nvPr/>
        </p:nvSpPr>
        <p:spPr>
          <a:xfrm>
            <a:off x="6096672" y="3998019"/>
            <a:ext cx="5257129" cy="22165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defRPr/>
            </a:pPr>
            <a:endParaRPr lang="en-US" sz="1000"/>
          </a:p>
          <a:p>
            <a:pPr indent="-228600">
              <a:lnSpc>
                <a:spcPct val="90000"/>
              </a:lnSpc>
              <a:spcAft>
                <a:spcPts val="600"/>
              </a:spcAft>
              <a:buFont typeface="Arial" panose="020B0604020202020204" pitchFamily="34" charset="0"/>
              <a:buChar char="•"/>
              <a:defRPr/>
            </a:pPr>
            <a:endParaRPr lang="en-US" sz="1000"/>
          </a:p>
          <a:p>
            <a:pPr>
              <a:lnSpc>
                <a:spcPct val="90000"/>
              </a:lnSpc>
              <a:spcAft>
                <a:spcPts val="600"/>
              </a:spcAft>
              <a:defRPr/>
            </a:pPr>
            <a:r>
              <a:rPr lang="en-US" sz="1000" dirty="0"/>
              <a:t> </a:t>
            </a:r>
            <a:endParaRPr lang="en-US" sz="1000" dirty="0">
              <a:ea typeface="Calibri" panose="020F0502020204030204"/>
              <a:cs typeface="Calibri" panose="020F0502020204030204"/>
            </a:endParaRPr>
          </a:p>
          <a:p>
            <a:pPr indent="-228600">
              <a:lnSpc>
                <a:spcPct val="90000"/>
              </a:lnSpc>
              <a:spcAft>
                <a:spcPts val="600"/>
              </a:spcAft>
              <a:buFont typeface="Arial" panose="020B0604020202020204" pitchFamily="34" charset="0"/>
              <a:buChar char="•"/>
              <a:defRPr/>
            </a:pPr>
            <a:endParaRPr lang="en-US" sz="1000"/>
          </a:p>
          <a:p>
            <a:pPr>
              <a:lnSpc>
                <a:spcPct val="90000"/>
              </a:lnSpc>
              <a:spcAft>
                <a:spcPts val="600"/>
              </a:spcAft>
              <a:defRPr/>
            </a:pPr>
            <a:r>
              <a:rPr lang="en-US" sz="1400" b="1" dirty="0"/>
              <a:t>Marjo Kromhout van der Meer </a:t>
            </a:r>
            <a:endParaRPr lang="en-US" sz="1400" b="1" dirty="0">
              <a:ea typeface="Calibri"/>
              <a:cs typeface="Calibri"/>
            </a:endParaRPr>
          </a:p>
          <a:p>
            <a:pPr>
              <a:lnSpc>
                <a:spcPct val="90000"/>
              </a:lnSpc>
              <a:spcAft>
                <a:spcPts val="600"/>
              </a:spcAft>
              <a:defRPr/>
            </a:pPr>
            <a:r>
              <a:rPr lang="en-US" sz="1400" b="1" dirty="0"/>
              <a:t>T: 06-45482246</a:t>
            </a:r>
            <a:endParaRPr lang="en-US" sz="1400" b="1" dirty="0">
              <a:ea typeface="Calibri" panose="020F0502020204030204"/>
              <a:cs typeface="Calibri" panose="020F0502020204030204"/>
            </a:endParaRPr>
          </a:p>
          <a:p>
            <a:pPr>
              <a:lnSpc>
                <a:spcPct val="90000"/>
              </a:lnSpc>
              <a:spcAft>
                <a:spcPts val="600"/>
              </a:spcAft>
              <a:defRPr/>
            </a:pPr>
            <a:r>
              <a:rPr lang="en-US" sz="1400" b="1" dirty="0">
                <a:hlinkClick r:id="rId3"/>
              </a:rPr>
              <a:t>m.kromhout@gennep.nl</a:t>
            </a:r>
            <a:r>
              <a:rPr lang="en-US" sz="1400" b="1" dirty="0"/>
              <a:t> </a:t>
            </a:r>
            <a:endParaRPr lang="en-US" sz="1400" b="1">
              <a:ea typeface="Calibri" panose="020F0502020204030204"/>
              <a:cs typeface="Calibri" panose="020F0502020204030204"/>
            </a:endParaRPr>
          </a:p>
          <a:p>
            <a:pPr>
              <a:lnSpc>
                <a:spcPct val="90000"/>
              </a:lnSpc>
              <a:spcAft>
                <a:spcPts val="600"/>
              </a:spcAft>
              <a:defRPr/>
            </a:pPr>
            <a:r>
              <a:rPr lang="en-US" sz="1400" b="1" dirty="0"/>
              <a:t>(</a:t>
            </a:r>
            <a:r>
              <a:rPr lang="en-US" sz="1400" b="1" err="1"/>
              <a:t>maandag</a:t>
            </a:r>
            <a:r>
              <a:rPr lang="en-US" sz="1400" b="1" dirty="0"/>
              <a:t> </a:t>
            </a:r>
            <a:r>
              <a:rPr lang="en-US" sz="1400" b="1" err="1"/>
              <a:t>en</a:t>
            </a:r>
            <a:r>
              <a:rPr lang="en-US" sz="1400" b="1" dirty="0"/>
              <a:t> </a:t>
            </a:r>
            <a:r>
              <a:rPr lang="en-US" sz="1400" b="1" err="1"/>
              <a:t>woensdag</a:t>
            </a:r>
            <a:r>
              <a:rPr lang="en-US" sz="1400" b="1" dirty="0"/>
              <a:t>)</a:t>
            </a:r>
            <a:endParaRPr lang="en-US" sz="1400" b="1" dirty="0">
              <a:ea typeface="Calibri" panose="020F0502020204030204"/>
              <a:cs typeface="Calibri" panose="020F0502020204030204"/>
            </a:endParaRPr>
          </a:p>
          <a:p>
            <a:pPr>
              <a:lnSpc>
                <a:spcPct val="90000"/>
              </a:lnSpc>
              <a:spcAft>
                <a:spcPts val="600"/>
              </a:spcAft>
              <a:defRPr/>
            </a:pPr>
            <a:r>
              <a:rPr lang="en-US" sz="1000" dirty="0"/>
              <a:t> </a:t>
            </a:r>
            <a:endParaRPr lang="en-US" sz="1000" dirty="0">
              <a:ea typeface="Calibri" panose="020F0502020204030204"/>
              <a:cs typeface="Calibri" panose="020F0502020204030204"/>
            </a:endParaRPr>
          </a:p>
        </p:txBody>
      </p:sp>
    </p:spTree>
    <p:extLst>
      <p:ext uri="{BB962C8B-B14F-4D97-AF65-F5344CB8AC3E}">
        <p14:creationId xmlns:p14="http://schemas.microsoft.com/office/powerpoint/2010/main" val="271840885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i="0" dirty="0">
                <a:solidFill>
                  <a:srgbClr val="FFFFFF"/>
                </a:solidFill>
                <a:effectLst/>
                <a:latin typeface="Calibri" panose="020F0502020204030204" pitchFamily="34" charset="0"/>
                <a:cs typeface="Calibri" panose="020F0502020204030204" pitchFamily="34" charset="0"/>
              </a:rPr>
              <a:t>Wat is het verschil tussen de VIR en een lokale of regionale Verwijsindex?</a:t>
            </a:r>
            <a:endParaRPr lang="nl-NL" sz="4100" dirty="0">
              <a:solidFill>
                <a:srgbClr val="FFFFFF"/>
              </a:solidFill>
              <a:latin typeface="Calibri" panose="020F0502020204030204" pitchFamily="34" charset="0"/>
              <a:cs typeface="Calibri" panose="020F0502020204030204" pitchFamily="34" charset="0"/>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591344"/>
            <a:ext cx="6906491" cy="5585619"/>
          </a:xfrm>
        </p:spPr>
        <p:txBody>
          <a:bodyPr anchor="ctr">
            <a:normAutofit/>
          </a:bodyPr>
          <a:lstStyle/>
          <a:p>
            <a:r>
              <a:rPr lang="nl-NL" sz="2400" dirty="0"/>
              <a:t>De VIR is de landelijke Verwijsindex en is een afkorting voor Verwijsindex Risicojongeren. De VIR is in beheer bij het ministerie van VWS en bundelt alle signalen vanuit het hele land, zodat er een landelijke dekkend netwerk ontstaat en er matches kunnen ontstaan tussen de regionale Verwijsindexen.</a:t>
            </a:r>
          </a:p>
          <a:p>
            <a:endParaRPr lang="nl-NL" sz="2400" dirty="0"/>
          </a:p>
          <a:p>
            <a:r>
              <a:rPr lang="nl-NL" sz="2400" dirty="0"/>
              <a:t>Iedere gemeente is wettelijk verantwoordelijk voor het inrichten en beheren van een regionale Verwijsindex zoals Noord en Midden - Limburg VIR). Omdat de signalen vanuit de regionale Verwijsindex automatisch doorgestuurd worden aan de landelijke Verwijsindex, kunnen er ook matches ontstaan tussen de diverse regionale Verwijsindex instrumenten.</a:t>
            </a:r>
          </a:p>
        </p:txBody>
      </p:sp>
    </p:spTree>
    <p:extLst>
      <p:ext uri="{BB962C8B-B14F-4D97-AF65-F5344CB8AC3E}">
        <p14:creationId xmlns:p14="http://schemas.microsoft.com/office/powerpoint/2010/main" val="421951266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13F585-BDE5-86EE-25CE-DD4C8D2BCFB4}"/>
              </a:ext>
            </a:extLst>
          </p:cNvPr>
          <p:cNvSpPr>
            <a:spLocks noGrp="1"/>
          </p:cNvSpPr>
          <p:nvPr>
            <p:ph type="title"/>
          </p:nvPr>
        </p:nvSpPr>
        <p:spPr>
          <a:xfrm>
            <a:off x="7315200" y="741391"/>
            <a:ext cx="4038599" cy="3285664"/>
          </a:xfrm>
        </p:spPr>
        <p:txBody>
          <a:bodyPr anchor="b">
            <a:noAutofit/>
          </a:bodyPr>
          <a:lstStyle/>
          <a:p>
            <a:r>
              <a:rPr lang="nl-NL" sz="6000" dirty="0"/>
              <a:t>Einde deel 2</a:t>
            </a:r>
            <a:br>
              <a:rPr lang="nl-NL" sz="6000" dirty="0"/>
            </a:br>
            <a:endParaRPr lang="nl-NL" sz="6000" dirty="0"/>
          </a:p>
        </p:txBody>
      </p:sp>
      <p:pic>
        <p:nvPicPr>
          <p:cNvPr id="5" name="Tijdelijke aanduiding voor inhoud 4" descr="Afbeelding met tekenfilm&#10;&#10;Automatisch gegenereerde beschrijving">
            <a:extLst>
              <a:ext uri="{FF2B5EF4-FFF2-40B4-BE49-F238E27FC236}">
                <a16:creationId xmlns:a16="http://schemas.microsoft.com/office/drawing/2014/main" id="{9CA7B8CD-A2F7-2900-A81D-3B2BDB964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114" y="1515248"/>
            <a:ext cx="6449549" cy="3756862"/>
          </a:xfrm>
          <a:prstGeom prst="rect">
            <a:avLst/>
          </a:prstGeom>
        </p:spPr>
      </p:pic>
      <p:grpSp>
        <p:nvGrpSpPr>
          <p:cNvPr id="16" name="Group 11">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7" name="Rectangle 12">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3">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3166985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250" fill="hold"/>
                                        <p:tgtEl>
                                          <p:spTgt spid="5"/>
                                        </p:tgtEl>
                                        <p:attrNameLst>
                                          <p:attrName>ppt_w</p:attrName>
                                        </p:attrNameLst>
                                      </p:cBhvr>
                                      <p:tavLst>
                                        <p:tav tm="0">
                                          <p:val>
                                            <p:fltVal val="0"/>
                                          </p:val>
                                        </p:tav>
                                        <p:tav tm="100000">
                                          <p:val>
                                            <p:strVal val="#ppt_w"/>
                                          </p:val>
                                        </p:tav>
                                      </p:tavLst>
                                    </p:anim>
                                    <p:anim calcmode="lin" valueType="num">
                                      <p:cBhvr>
                                        <p:cTn id="8" dur="2250" fill="hold"/>
                                        <p:tgtEl>
                                          <p:spTgt spid="5"/>
                                        </p:tgtEl>
                                        <p:attrNameLst>
                                          <p:attrName>ppt_h</p:attrName>
                                        </p:attrNameLst>
                                      </p:cBhvr>
                                      <p:tavLst>
                                        <p:tav tm="0">
                                          <p:val>
                                            <p:fltVal val="0"/>
                                          </p:val>
                                        </p:tav>
                                        <p:tav tm="100000">
                                          <p:val>
                                            <p:strVal val="#ppt_h"/>
                                          </p:val>
                                        </p:tav>
                                      </p:tavLst>
                                    </p:anim>
                                    <p:animEffect transition="in" filter="fade">
                                      <p:cBhvr>
                                        <p:cTn id="9"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Aanleiding Verwijsindex</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591344"/>
            <a:ext cx="6906491" cy="5585619"/>
          </a:xfrm>
        </p:spPr>
        <p:txBody>
          <a:bodyPr anchor="ctr">
            <a:norm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3200" b="0" i="0" u="none" strike="noStrike" kern="1200" cap="none" spc="0" normalizeH="0" baseline="0" noProof="0" dirty="0">
                <a:ln>
                  <a:noFill/>
                </a:ln>
                <a:solidFill>
                  <a:prstClr val="black"/>
                </a:solidFill>
                <a:effectLst/>
                <a:uLnTx/>
                <a:uFillTx/>
                <a:latin typeface="Calibri"/>
                <a:ea typeface="+mn-ea"/>
                <a:cs typeface="+mn-cs"/>
              </a:rPr>
              <a:t>Gezinsdrama’s: </a:t>
            </a:r>
            <a:r>
              <a:rPr kumimoji="0" lang="nl-NL" sz="3200" b="1" i="0" u="none" strike="noStrike" kern="1200" cap="none" spc="0" normalizeH="0" baseline="0" noProof="0" dirty="0">
                <a:ln>
                  <a:noFill/>
                </a:ln>
                <a:solidFill>
                  <a:prstClr val="black"/>
                </a:solidFill>
                <a:effectLst/>
                <a:uLnTx/>
                <a:uFillTx/>
                <a:latin typeface="Calibri"/>
                <a:ea typeface="+mn-ea"/>
                <a:cs typeface="+mn-cs"/>
              </a:rPr>
              <a:t>“</a:t>
            </a:r>
            <a:r>
              <a:rPr kumimoji="0" lang="nl-NL" sz="2400" b="1" i="1" u="none" strike="noStrike" kern="1200" cap="none" spc="0" normalizeH="0" baseline="0" noProof="0" dirty="0">
                <a:ln>
                  <a:noFill/>
                </a:ln>
                <a:solidFill>
                  <a:prstClr val="black"/>
                </a:solidFill>
                <a:effectLst/>
                <a:uLnTx/>
                <a:uFillTx/>
                <a:latin typeface="Calibri"/>
                <a:ea typeface="+mn-ea"/>
                <a:cs typeface="+mn-cs"/>
              </a:rPr>
              <a:t>hoe heeft dit kunnen gebeuren”?</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3200" b="0" i="0" u="none" strike="noStrike" kern="1200" cap="none" spc="0" normalizeH="0" baseline="0" noProof="0" dirty="0">
                <a:ln>
                  <a:noFill/>
                </a:ln>
                <a:solidFill>
                  <a:prstClr val="black"/>
                </a:solidFill>
                <a:effectLst/>
                <a:uLnTx/>
                <a:uFillTx/>
                <a:latin typeface="Calibri"/>
                <a:ea typeface="+mn-ea"/>
                <a:cs typeface="+mn-cs"/>
              </a:rPr>
              <a:t>Ketenzorg verbeteren en komen tot (brede) zorgcoördinatie / samenwerking / regie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3200" b="0" i="0" u="none" strike="noStrike" kern="1200" cap="none" spc="0" normalizeH="0" baseline="0" noProof="0" dirty="0">
                <a:ln>
                  <a:noFill/>
                </a:ln>
                <a:solidFill>
                  <a:prstClr val="black"/>
                </a:solidFill>
                <a:effectLst/>
                <a:uLnTx/>
                <a:uFillTx/>
                <a:latin typeface="Calibri"/>
                <a:ea typeface="+mn-ea"/>
                <a:cs typeface="+mn-cs"/>
              </a:rPr>
              <a:t>Gemeentelijke verantwoordelijkheid en regie zijn vastgelegd in de Jeugdwet (2015)</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nl-NL" sz="3200" b="0" i="0" u="none" strike="noStrike" kern="1200" cap="none" spc="0" normalizeH="0" baseline="0" noProof="0" dirty="0">
              <a:ln>
                <a:noFill/>
              </a:ln>
              <a:solidFill>
                <a:prstClr val="black"/>
              </a:solidFill>
              <a:effectLst/>
              <a:uLnTx/>
              <a:uFillTx/>
              <a:latin typeface="Calibri"/>
              <a:ea typeface="+mn-ea"/>
              <a:cs typeface="+mn-cs"/>
            </a:endParaRPr>
          </a:p>
          <a:p>
            <a:endParaRPr lang="nl-NL" sz="2400" dirty="0"/>
          </a:p>
        </p:txBody>
      </p:sp>
    </p:spTree>
    <p:extLst>
      <p:ext uri="{BB962C8B-B14F-4D97-AF65-F5344CB8AC3E}">
        <p14:creationId xmlns:p14="http://schemas.microsoft.com/office/powerpoint/2010/main" val="420607116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el 1"/>
          <p:cNvSpPr>
            <a:spLocks noGrp="1"/>
          </p:cNvSpPr>
          <p:nvPr>
            <p:ph type="title"/>
          </p:nvPr>
        </p:nvSpPr>
        <p:spPr>
          <a:xfrm>
            <a:off x="1970088" y="100014"/>
            <a:ext cx="7772400" cy="1144587"/>
          </a:xfrm>
        </p:spPr>
        <p:txBody>
          <a:bodyPr/>
          <a:lstStyle/>
          <a:p>
            <a:pPr algn="l"/>
            <a:r>
              <a:rPr lang="en-US" dirty="0"/>
              <a:t>       </a:t>
            </a:r>
            <a:r>
              <a:rPr lang="en-US" dirty="0" err="1"/>
              <a:t>Aanleiding</a:t>
            </a:r>
            <a:r>
              <a:rPr lang="en-US" dirty="0"/>
              <a:t> </a:t>
            </a:r>
            <a:r>
              <a:rPr lang="en-US" dirty="0" err="1"/>
              <a:t>Verwijsindex</a:t>
            </a:r>
            <a:endParaRPr lang="nl-NL" dirty="0"/>
          </a:p>
        </p:txBody>
      </p:sp>
      <p:pic>
        <p:nvPicPr>
          <p:cNvPr id="54276" name="Picture 7"/>
          <p:cNvPicPr>
            <a:picLocks noChangeAspect="1" noChangeArrowheads="1"/>
          </p:cNvPicPr>
          <p:nvPr/>
        </p:nvPicPr>
        <p:blipFill>
          <a:blip r:embed="rId2" cstate="screen"/>
          <a:srcRect/>
          <a:stretch>
            <a:fillRect/>
          </a:stretch>
        </p:blipFill>
        <p:spPr bwMode="auto">
          <a:xfrm>
            <a:off x="1524000" y="5692776"/>
            <a:ext cx="2306638" cy="1019175"/>
          </a:xfrm>
          <a:prstGeom prst="rect">
            <a:avLst/>
          </a:prstGeom>
          <a:noFill/>
          <a:ln w="9525">
            <a:noFill/>
            <a:miter lim="800000"/>
            <a:headEnd/>
            <a:tailEnd/>
          </a:ln>
        </p:spPr>
      </p:pic>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2645" y="952235"/>
            <a:ext cx="7532340" cy="5649255"/>
          </a:xfrm>
          <a:prstGeom prst="rect">
            <a:avLst/>
          </a:prstGeom>
        </p:spPr>
      </p:pic>
      <p:pic>
        <p:nvPicPr>
          <p:cNvPr id="54277" name="Afbeelding 6"/>
          <p:cNvPicPr>
            <a:picLocks noChangeAspect="1" noChangeArrowheads="1"/>
          </p:cNvPicPr>
          <p:nvPr/>
        </p:nvPicPr>
        <p:blipFill>
          <a:blip r:embed="rId4" cstate="email">
            <a:extLst>
              <a:ext uri="{28A0092B-C50C-407E-A947-70E740481C1C}">
                <a14:useLocalDpi xmlns:a14="http://schemas.microsoft.com/office/drawing/2010/main"/>
              </a:ext>
            </a:extLst>
          </a:blip>
          <a:srcRect t="10294" r="17769"/>
          <a:stretch>
            <a:fillRect/>
          </a:stretch>
        </p:blipFill>
        <p:spPr bwMode="auto">
          <a:xfrm>
            <a:off x="9451106" y="1"/>
            <a:ext cx="1216894" cy="1119053"/>
          </a:xfrm>
          <a:prstGeom prst="rect">
            <a:avLst/>
          </a:prstGeom>
          <a:noFill/>
          <a:ln w="9525">
            <a:noFill/>
            <a:miter lim="800000"/>
            <a:headEnd/>
            <a:tailEnd/>
          </a:ln>
        </p:spPr>
      </p:pic>
      <p:pic>
        <p:nvPicPr>
          <p:cNvPr id="6" name="Afbeelding 5"/>
          <p:cNvPicPr>
            <a:picLocks noChangeAspect="1"/>
          </p:cNvPicPr>
          <p:nvPr/>
        </p:nvPicPr>
        <p:blipFill>
          <a:blip r:embed="rId5" cstate="print"/>
          <a:stretch>
            <a:fillRect/>
          </a:stretch>
        </p:blipFill>
        <p:spPr>
          <a:xfrm>
            <a:off x="1665896" y="542926"/>
            <a:ext cx="3429000" cy="6181725"/>
          </a:xfrm>
          <a:prstGeom prst="rect">
            <a:avLst/>
          </a:prstGeom>
        </p:spPr>
      </p:pic>
      <p:pic>
        <p:nvPicPr>
          <p:cNvPr id="4" name="Afbeelding 3"/>
          <p:cNvPicPr>
            <a:picLocks noChangeAspect="1"/>
          </p:cNvPicPr>
          <p:nvPr/>
        </p:nvPicPr>
        <p:blipFill>
          <a:blip r:embed="rId6" cstate="print"/>
          <a:stretch>
            <a:fillRect/>
          </a:stretch>
        </p:blipFill>
        <p:spPr>
          <a:xfrm>
            <a:off x="1675704" y="71306"/>
            <a:ext cx="7524750" cy="809625"/>
          </a:xfrm>
          <a:prstGeom prst="rect">
            <a:avLst/>
          </a:prstGeom>
        </p:spPr>
      </p:pic>
      <p:pic>
        <p:nvPicPr>
          <p:cNvPr id="7" name="Afbeelding 6"/>
          <p:cNvPicPr>
            <a:picLocks noChangeAspect="1"/>
          </p:cNvPicPr>
          <p:nvPr/>
        </p:nvPicPr>
        <p:blipFill>
          <a:blip r:embed="rId7" cstate="print"/>
          <a:stretch>
            <a:fillRect/>
          </a:stretch>
        </p:blipFill>
        <p:spPr>
          <a:xfrm>
            <a:off x="4718119" y="626719"/>
            <a:ext cx="3565462" cy="1056799"/>
          </a:xfrm>
          <a:prstGeom prst="rect">
            <a:avLst/>
          </a:prstGeom>
        </p:spPr>
      </p:pic>
      <p:pic>
        <p:nvPicPr>
          <p:cNvPr id="8" name="Afbeelding 7"/>
          <p:cNvPicPr>
            <a:picLocks noChangeAspect="1"/>
          </p:cNvPicPr>
          <p:nvPr/>
        </p:nvPicPr>
        <p:blipFill>
          <a:blip r:embed="rId8" cstate="print"/>
          <a:stretch>
            <a:fillRect/>
          </a:stretch>
        </p:blipFill>
        <p:spPr>
          <a:xfrm>
            <a:off x="5094896" y="1682484"/>
            <a:ext cx="3467100" cy="1028700"/>
          </a:xfrm>
          <a:prstGeom prst="rect">
            <a:avLst/>
          </a:prstGeom>
        </p:spPr>
      </p:pic>
      <p:pic>
        <p:nvPicPr>
          <p:cNvPr id="10" name="Afbeelding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03443" y="5062307"/>
            <a:ext cx="4744837" cy="676640"/>
          </a:xfrm>
          <a:prstGeom prst="rect">
            <a:avLst/>
          </a:prstGeom>
        </p:spPr>
      </p:pic>
      <p:pic>
        <p:nvPicPr>
          <p:cNvPr id="11" name="Afbeelding 10"/>
          <p:cNvPicPr>
            <a:picLocks noChangeAspect="1"/>
          </p:cNvPicPr>
          <p:nvPr/>
        </p:nvPicPr>
        <p:blipFill>
          <a:blip r:embed="rId10" cstate="print"/>
          <a:stretch>
            <a:fillRect/>
          </a:stretch>
        </p:blipFill>
        <p:spPr>
          <a:xfrm>
            <a:off x="5128513" y="5715000"/>
            <a:ext cx="5429250" cy="704850"/>
          </a:xfrm>
          <a:prstGeom prst="rect">
            <a:avLst/>
          </a:prstGeom>
        </p:spPr>
      </p:pic>
      <p:sp>
        <p:nvSpPr>
          <p:cNvPr id="5" name="Arc 20">
            <a:extLst>
              <a:ext uri="{FF2B5EF4-FFF2-40B4-BE49-F238E27FC236}">
                <a16:creationId xmlns:a16="http://schemas.microsoft.com/office/drawing/2014/main" id="{63A9D339-EAC7-D0AC-8185-DA85D94CB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noFill/>
          <a:ln w="127000" cap="rnd">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05896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Doelstelling Verwijsindex</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591344"/>
            <a:ext cx="6906491" cy="5585619"/>
          </a:xfrm>
        </p:spPr>
        <p:txBody>
          <a:bodyPr anchor="ctr">
            <a:norm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Calibri"/>
                <a:ea typeface="+mn-ea"/>
                <a:cs typeface="+mn-cs"/>
              </a:rPr>
              <a:t>Doelstelling:</a:t>
            </a:r>
            <a:r>
              <a:rPr kumimoji="0" lang="nl-NL" sz="2800" b="0" i="0" u="none" strike="noStrike" kern="1200" cap="none" spc="0" normalizeH="0" baseline="0" noProof="0" dirty="0">
                <a:ln>
                  <a:noFill/>
                </a:ln>
                <a:solidFill>
                  <a:prstClr val="black"/>
                </a:solidFill>
                <a:effectLst/>
                <a:uLnTx/>
                <a:uFillTx/>
                <a:latin typeface="Calibri"/>
                <a:ea typeface="+mn-ea"/>
                <a:cs typeface="+mn-cs"/>
              </a:rPr>
              <a:t> </a:t>
            </a:r>
            <a:r>
              <a:rPr kumimoji="0" lang="nl-NL" sz="2800" b="0" i="1" u="none" strike="noStrike" kern="1200" cap="none" spc="0" normalizeH="0" baseline="0" noProof="0" dirty="0">
                <a:ln>
                  <a:noFill/>
                </a:ln>
                <a:solidFill>
                  <a:prstClr val="black"/>
                </a:solidFill>
                <a:effectLst/>
                <a:uLnTx/>
                <a:uFillTx/>
                <a:latin typeface="Calibri"/>
                <a:ea typeface="+mn-ea"/>
                <a:cs typeface="+mn-cs"/>
              </a:rPr>
              <a:t>vroegtijdige en onderlinge afstemming tussen meldingsbevoegde professionals te bewerkstelligen, opdat zij jeugdigen tijdig passende hulp, zorg of bijsturing kunnen verlenen.</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l-NL" sz="28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l-NL" sz="2400" b="0" i="1" u="none" strike="noStrike" kern="1200" cap="none" spc="0" normalizeH="0" baseline="0" noProof="0" dirty="0">
                <a:ln>
                  <a:noFill/>
                </a:ln>
                <a:solidFill>
                  <a:prstClr val="black"/>
                </a:solidFill>
                <a:effectLst/>
                <a:uLnTx/>
                <a:uFillTx/>
                <a:latin typeface="Calibri"/>
                <a:ea typeface="+mn-ea"/>
                <a:cs typeface="+mn-cs"/>
              </a:rPr>
              <a:t>Om zo daadwerkelijke bedreigingen van de noodzakelijke condities voor een gezonde en veilige ontwikkeling naar volwassenheid te voorkomen, te beperken of weg te nemen</a:t>
            </a:r>
            <a:r>
              <a:rPr kumimoji="0" lang="nl-NL" sz="2400" b="0" i="0" u="none" strike="noStrike" kern="1200" cap="none" spc="0" normalizeH="0" baseline="0" noProof="0" dirty="0">
                <a:ln>
                  <a:noFill/>
                </a:ln>
                <a:solidFill>
                  <a:prstClr val="black"/>
                </a:solidFill>
                <a:effectLst/>
                <a:uLnTx/>
                <a:uFillTx/>
                <a:latin typeface="Calibri"/>
                <a:ea typeface="+mn-ea"/>
                <a:cs typeface="+mn-cs"/>
              </a:rPr>
              <a:t>.</a:t>
            </a:r>
          </a:p>
          <a:p>
            <a:pPr marL="0" indent="0">
              <a:buNone/>
            </a:pPr>
            <a:endParaRPr lang="nl-NL" sz="2400" dirty="0"/>
          </a:p>
        </p:txBody>
      </p:sp>
    </p:spTree>
    <p:extLst>
      <p:ext uri="{BB962C8B-B14F-4D97-AF65-F5344CB8AC3E}">
        <p14:creationId xmlns:p14="http://schemas.microsoft.com/office/powerpoint/2010/main" val="10275959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Verwijsindex</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591344"/>
            <a:ext cx="7057858" cy="5023391"/>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Verwijsindex is </a:t>
            </a:r>
            <a:r>
              <a:rPr kumimoji="0" lang="nl-NL" sz="2800" b="0" i="0" u="sng" strike="noStrike" kern="1200" cap="none" spc="0" normalizeH="0" baseline="0" noProof="0" dirty="0">
                <a:ln>
                  <a:noFill/>
                </a:ln>
                <a:solidFill>
                  <a:prstClr val="black"/>
                </a:solidFill>
                <a:effectLst/>
                <a:uLnTx/>
                <a:uFillTx/>
                <a:latin typeface="Calibri" panose="020F0502020204030204"/>
                <a:ea typeface="+mn-ea"/>
                <a:cs typeface="+mn-cs"/>
              </a:rPr>
              <a:t>een middel </a:t>
            </a: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om het doel te bereiken: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Vinden, verbinden en samenwerken </a:t>
            </a:r>
            <a:endParaRPr lang="nl-NL" sz="2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betrokkenheid bij een jeugdige (</a:t>
            </a:r>
            <a:r>
              <a:rPr kumimoji="0" lang="nl-NL" sz="2800" b="0" i="0" u="sng" strike="noStrike" kern="1200" cap="none" spc="0" normalizeH="0" baseline="0" noProof="0" dirty="0">
                <a:ln>
                  <a:noFill/>
                </a:ln>
                <a:solidFill>
                  <a:prstClr val="black"/>
                </a:solidFill>
                <a:effectLst/>
                <a:uLnTx/>
                <a:uFillTx/>
                <a:latin typeface="Calibri" panose="020F0502020204030204"/>
                <a:ea typeface="+mn-ea"/>
                <a:cs typeface="+mn-cs"/>
              </a:rPr>
              <a:t>tot 23 jaar!!!) </a:t>
            </a: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kunnen tonen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“Moeten”= een afweging maken= in het kader van </a:t>
            </a:r>
            <a:r>
              <a:rPr kumimoji="0" lang="nl-NL" sz="2800" b="0" i="0" u="none" strike="noStrike" kern="1200" cap="none" spc="0" normalizeH="0" baseline="0" noProof="0" dirty="0" err="1">
                <a:ln>
                  <a:noFill/>
                </a:ln>
                <a:solidFill>
                  <a:prstClr val="black"/>
                </a:solidFill>
                <a:effectLst/>
                <a:uLnTx/>
                <a:uFillTx/>
                <a:latin typeface="Calibri" panose="020F0502020204030204"/>
                <a:ea typeface="+mn-ea"/>
                <a:cs typeface="+mn-cs"/>
              </a:rPr>
              <a:t>vroegsignaleren</a:t>
            </a: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Domein overstijgend samenwerken</a:t>
            </a:r>
          </a:p>
          <a:p>
            <a:endParaRPr lang="nl-NL" sz="2400" dirty="0"/>
          </a:p>
        </p:txBody>
      </p:sp>
      <p:pic>
        <p:nvPicPr>
          <p:cNvPr id="4" name="Afbeelding 3">
            <a:extLst>
              <a:ext uri="{FF2B5EF4-FFF2-40B4-BE49-F238E27FC236}">
                <a16:creationId xmlns:a16="http://schemas.microsoft.com/office/drawing/2014/main" id="{F962BB4D-09DF-990E-A6A8-8E0229CB878C}"/>
              </a:ext>
            </a:extLst>
          </p:cNvPr>
          <p:cNvPicPr>
            <a:picLocks noChangeAspect="1"/>
          </p:cNvPicPr>
          <p:nvPr/>
        </p:nvPicPr>
        <p:blipFill>
          <a:blip r:embed="rId2"/>
          <a:stretch>
            <a:fillRect/>
          </a:stretch>
        </p:blipFill>
        <p:spPr>
          <a:xfrm>
            <a:off x="3991967" y="5337565"/>
            <a:ext cx="5560034" cy="1054699"/>
          </a:xfrm>
          <a:prstGeom prst="rect">
            <a:avLst/>
          </a:prstGeom>
        </p:spPr>
      </p:pic>
    </p:spTree>
    <p:extLst>
      <p:ext uri="{BB962C8B-B14F-4D97-AF65-F5344CB8AC3E}">
        <p14:creationId xmlns:p14="http://schemas.microsoft.com/office/powerpoint/2010/main" val="112204594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Wat staat in de tool Verwijsindex?</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jdelijke aanduiding voor inhoud 2">
            <a:extLst>
              <a:ext uri="{FF2B5EF4-FFF2-40B4-BE49-F238E27FC236}">
                <a16:creationId xmlns:a16="http://schemas.microsoft.com/office/drawing/2014/main" id="{3B73F4CB-4205-6069-A756-BFD9A0F1A303}"/>
              </a:ext>
            </a:extLst>
          </p:cNvPr>
          <p:cNvSpPr>
            <a:spLocks noGrp="1"/>
          </p:cNvSpPr>
          <p:nvPr>
            <p:ph idx="1"/>
          </p:nvPr>
        </p:nvSpPr>
        <p:spPr>
          <a:xfrm>
            <a:off x="4446588" y="592138"/>
            <a:ext cx="6907212" cy="5584825"/>
          </a:xfrm>
        </p:spPr>
        <p:txBody>
          <a:bodyPr vert="horz" lIns="91440" tIns="45720" rIns="91440" bIns="45720" rtlCol="0" anchor="t">
            <a:noAutofit/>
          </a:bodyPr>
          <a:lstStyle/>
          <a:p>
            <a:pPr lvl="0"/>
            <a:r>
              <a:rPr lang="nl-NL" dirty="0">
                <a:solidFill>
                  <a:prstClr val="black"/>
                </a:solidFill>
              </a:rPr>
              <a:t>Algemene gegevens van de jeugdige (Naam, geboortedatum, geslacht, adres en BSN).</a:t>
            </a:r>
          </a:p>
          <a:p>
            <a:pPr lvl="0"/>
            <a:r>
              <a:rPr lang="nl-NL" dirty="0">
                <a:solidFill>
                  <a:prstClr val="black"/>
                </a:solidFill>
              </a:rPr>
              <a:t>Naam en contactgegevens van de betrokken professional.</a:t>
            </a:r>
          </a:p>
          <a:p>
            <a:pPr lvl="0"/>
            <a:r>
              <a:rPr lang="nl-NL" dirty="0">
                <a:solidFill>
                  <a:prstClr val="black"/>
                </a:solidFill>
              </a:rPr>
              <a:t>Einddatum van het signaal.</a:t>
            </a:r>
          </a:p>
          <a:p>
            <a:pPr marL="0" lvl="0" indent="0">
              <a:buNone/>
            </a:pPr>
            <a:endParaRPr lang="nl-NL" u="sng" dirty="0">
              <a:solidFill>
                <a:prstClr val="black"/>
              </a:solidFill>
            </a:endParaRPr>
          </a:p>
          <a:p>
            <a:pPr marL="0" lvl="0" indent="0">
              <a:buNone/>
            </a:pPr>
            <a:r>
              <a:rPr lang="nl-NL" u="sng" dirty="0">
                <a:solidFill>
                  <a:prstClr val="black"/>
                </a:solidFill>
              </a:rPr>
              <a:t>De Verwijsindex bevat geen inhoudelijke cliënt- / dossierinformatie </a:t>
            </a:r>
          </a:p>
          <a:p>
            <a:pPr lvl="0"/>
            <a:endParaRPr lang="nl-NL" dirty="0">
              <a:solidFill>
                <a:prstClr val="black"/>
              </a:solidFill>
            </a:endParaRPr>
          </a:p>
          <a:p>
            <a:pPr marL="0" lvl="0" indent="0">
              <a:buNone/>
            </a:pPr>
            <a:r>
              <a:rPr lang="nl-NL" dirty="0">
                <a:solidFill>
                  <a:prstClr val="black"/>
                </a:solidFill>
              </a:rPr>
              <a:t>Doel blijft: de basis leggen voor een vroegtijdige en onderlinge afstemming om te komen tot een gezamenlijk plan (1G-1P-1R)</a:t>
            </a:r>
            <a:endParaRPr lang="nl-NL" dirty="0">
              <a:solidFill>
                <a:prstClr val="black"/>
              </a:solidFill>
              <a:ea typeface="Calibri"/>
              <a:cs typeface="Calibri"/>
            </a:endParaRPr>
          </a:p>
        </p:txBody>
      </p:sp>
    </p:spTree>
    <p:extLst>
      <p:ext uri="{BB962C8B-B14F-4D97-AF65-F5344CB8AC3E}">
        <p14:creationId xmlns:p14="http://schemas.microsoft.com/office/powerpoint/2010/main" val="195282201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1BA7835350AF4DB17F4BE94B7392C0" ma:contentTypeVersion="20" ma:contentTypeDescription="Een nieuw document maken." ma:contentTypeScope="" ma:versionID="443a642b30c04679447f5df17a382d1e">
  <xsd:schema xmlns:xsd="http://www.w3.org/2001/XMLSchema" xmlns:xs="http://www.w3.org/2001/XMLSchema" xmlns:p="http://schemas.microsoft.com/office/2006/metadata/properties" xmlns:ns1="http://schemas.microsoft.com/sharepoint/v3" xmlns:ns2="10d20261-a7d8-4ecd-b659-64a523c026ff" xmlns:ns3="e29c230e-dbee-481e-aed1-709f67257bd8" targetNamespace="http://schemas.microsoft.com/office/2006/metadata/properties" ma:root="true" ma:fieldsID="efb3961e036f6e03616af4138614669b" ns1:_="" ns2:_="" ns3:_="">
    <xsd:import namespace="http://schemas.microsoft.com/sharepoint/v3"/>
    <xsd:import namespace="10d20261-a7d8-4ecd-b659-64a523c026ff"/>
    <xsd:import namespace="e29c230e-dbee-481e-aed1-709f67257bd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Eigenschappen van het geïntegreerd beleid voor naleving" ma:hidden="true" ma:internalName="_ip_UnifiedCompliancePolicyProperties">
      <xsd:simpleType>
        <xsd:restriction base="dms:Note"/>
      </xsd:simpleType>
    </xsd:element>
    <xsd:element name="_ip_UnifiedCompliancePolicyUIAction" ma:index="25"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d20261-a7d8-4ecd-b659-64a523c026ff"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fd309dd-4559-41a1-967a-745c43ec76dc}" ma:internalName="TaxCatchAll" ma:showField="CatchAllData" ma:web="10d20261-a7d8-4ecd-b659-64a523c026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9c230e-dbee-481e-aed1-709f67257bd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9ae78e36-3555-49bc-b09c-d30c23a4ef8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29c230e-dbee-481e-aed1-709f67257bd8">
      <Terms xmlns="http://schemas.microsoft.com/office/infopath/2007/PartnerControls"/>
    </lcf76f155ced4ddcb4097134ff3c332f>
    <_ip_UnifiedCompliancePolicyProperties xmlns="http://schemas.microsoft.com/sharepoint/v3" xsi:nil="true"/>
    <TaxCatchAll xmlns="10d20261-a7d8-4ecd-b659-64a523c026ff" xsi:nil="true"/>
  </documentManagement>
</p:properties>
</file>

<file path=customXml/itemProps1.xml><?xml version="1.0" encoding="utf-8"?>
<ds:datastoreItem xmlns:ds="http://schemas.openxmlformats.org/officeDocument/2006/customXml" ds:itemID="{5595CDB9-71A4-49BA-B5AB-F71DD3F7EE04}"/>
</file>

<file path=customXml/itemProps2.xml><?xml version="1.0" encoding="utf-8"?>
<ds:datastoreItem xmlns:ds="http://schemas.openxmlformats.org/officeDocument/2006/customXml" ds:itemID="{AAE7F2B0-AEB5-4AA8-9BBB-9BE54587C6EF}"/>
</file>

<file path=customXml/itemProps3.xml><?xml version="1.0" encoding="utf-8"?>
<ds:datastoreItem xmlns:ds="http://schemas.openxmlformats.org/officeDocument/2006/customXml" ds:itemID="{71E6AAA6-2DB7-44D1-8227-1AA3A78CE246}"/>
</file>

<file path=docProps/app.xml><?xml version="1.0" encoding="utf-8"?>
<Properties xmlns="http://schemas.openxmlformats.org/officeDocument/2006/extended-properties" xmlns:vt="http://schemas.openxmlformats.org/officeDocument/2006/docPropsVTypes">
  <Template>Facet</Template>
  <TotalTime>1058</TotalTime>
  <Words>1731</Words>
  <Application>Microsoft Office PowerPoint</Application>
  <PresentationFormat>Breedbeeld</PresentationFormat>
  <Paragraphs>199</Paragraphs>
  <Slides>40</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40</vt:i4>
      </vt:variant>
    </vt:vector>
  </HeadingPairs>
  <TitlesOfParts>
    <vt:vector size="47" baseType="lpstr">
      <vt:lpstr>Arial</vt:lpstr>
      <vt:lpstr>Calibri</vt:lpstr>
      <vt:lpstr>Calibri Light</vt:lpstr>
      <vt:lpstr>Verdana</vt:lpstr>
      <vt:lpstr>Wingdings</vt:lpstr>
      <vt:lpstr>Kantoorthema</vt:lpstr>
      <vt:lpstr>Office-thema</vt:lpstr>
      <vt:lpstr>Verwijsindex Een digitaal hulpmiddel bij vroegsignalering  </vt:lpstr>
      <vt:lpstr>Zie je de foto (momentopname) of zie je de film van een gezin?</vt:lpstr>
      <vt:lpstr>Programma</vt:lpstr>
      <vt:lpstr>Wat is het verschil tussen de VIR en een lokale of regionale Verwijsindex?</vt:lpstr>
      <vt:lpstr>Aanleiding Verwijsindex</vt:lpstr>
      <vt:lpstr>       Aanleiding Verwijsindex</vt:lpstr>
      <vt:lpstr>Doelstelling Verwijsindex</vt:lpstr>
      <vt:lpstr>Verwijsindex</vt:lpstr>
      <vt:lpstr>Wat staat in de tool Verwijsindex?</vt:lpstr>
      <vt:lpstr>Hoe zit het met……?</vt:lpstr>
      <vt:lpstr>Criteria gebruik van de Verwijsindex</vt:lpstr>
      <vt:lpstr>Werken met de Verwijsindex</vt:lpstr>
      <vt:lpstr>Match</vt:lpstr>
      <vt:lpstr>Verhuizingen</vt:lpstr>
      <vt:lpstr>PowerPoint-presentatie</vt:lpstr>
      <vt:lpstr>Verwijsindex versus Meldcode</vt:lpstr>
      <vt:lpstr>Wat kan de Verwijsindex voor jou betekenen?</vt:lpstr>
      <vt:lpstr>    Landelijke ontwikkeling</vt:lpstr>
      <vt:lpstr>Verwijsindex: Jezelf zichtbaar maken</vt:lpstr>
      <vt:lpstr>Einde deel 1 </vt:lpstr>
      <vt:lpstr>Deel 2  Instructie</vt:lpstr>
      <vt:lpstr>Organisatie</vt:lpstr>
      <vt:lpstr>Dashboard</vt:lpstr>
      <vt:lpstr>Gegevens Jeugdige “check” via:</vt:lpstr>
      <vt:lpstr>Check of dit het juiste kind is</vt:lpstr>
      <vt:lpstr>Koppel het kind aan jou: geef een Signaal af</vt:lpstr>
      <vt:lpstr>Overzicht van ‘Mijn cliënten’</vt:lpstr>
      <vt:lpstr>Cliëntkaart</vt:lpstr>
      <vt:lpstr>In cliëntkaart: Visualiseer betrokken organisatie in tijd</vt:lpstr>
      <vt:lpstr>Visualisatie cliëntmatches</vt:lpstr>
      <vt:lpstr>Visualisatie cliëntmatch</vt:lpstr>
      <vt:lpstr>Het signaal bewerken/ afstemmen en regie</vt:lpstr>
      <vt:lpstr>Signaal bewerken</vt:lpstr>
      <vt:lpstr>Match-Afstemming-Systeem</vt:lpstr>
      <vt:lpstr>Applicatieonderdelen: E-learning</vt:lpstr>
      <vt:lpstr>Links in de applicatie</vt:lpstr>
      <vt:lpstr>Verwijsindex app</vt:lpstr>
      <vt:lpstr>Een account hebben in 3 regio’s</vt:lpstr>
      <vt:lpstr>Contactgegevens Regiobeheerders</vt:lpstr>
      <vt:lpstr>Einde deel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Zeelen, Bea</dc:creator>
  <cp:lastModifiedBy>Marjo Kromhout van der Meer | Gemeente Gennep</cp:lastModifiedBy>
  <cp:revision>266</cp:revision>
  <dcterms:created xsi:type="dcterms:W3CDTF">2022-03-22T10:45:42Z</dcterms:created>
  <dcterms:modified xsi:type="dcterms:W3CDTF">2024-11-26T11:13:20Z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0x0101009A1BA7835350AF4DB17F4BE94B7392C0</vt:lpwstr>
  </property>
</Properties>
</file>